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79" r:id="rId4"/>
    <p:sldId id="259" r:id="rId5"/>
    <p:sldId id="326" r:id="rId6"/>
    <p:sldId id="260" r:id="rId7"/>
    <p:sldId id="258" r:id="rId8"/>
    <p:sldId id="323" r:id="rId9"/>
    <p:sldId id="262" r:id="rId10"/>
    <p:sldId id="263" r:id="rId11"/>
    <p:sldId id="280" r:id="rId12"/>
    <p:sldId id="264" r:id="rId13"/>
    <p:sldId id="265" r:id="rId14"/>
    <p:sldId id="266" r:id="rId15"/>
    <p:sldId id="267" r:id="rId16"/>
    <p:sldId id="268" r:id="rId17"/>
    <p:sldId id="269" r:id="rId18"/>
    <p:sldId id="324" r:id="rId19"/>
    <p:sldId id="270" r:id="rId20"/>
    <p:sldId id="271" r:id="rId21"/>
    <p:sldId id="325" r:id="rId22"/>
    <p:sldId id="272" r:id="rId23"/>
    <p:sldId id="273" r:id="rId24"/>
    <p:sldId id="274" r:id="rId25"/>
    <p:sldId id="261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Dm sans" pitchFamily="2" charset="0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PT Sans Narrow" panose="020B0506020203020204" pitchFamily="34" charset="0"/>
      <p:regular r:id="rId41"/>
      <p:bold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DB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144" autoAdjust="0"/>
  </p:normalViewPr>
  <p:slideViewPr>
    <p:cSldViewPr snapToGrid="0">
      <p:cViewPr>
        <p:scale>
          <a:sx n="125" d="100"/>
          <a:sy n="125" d="100"/>
        </p:scale>
        <p:origin x="-666" y="-10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3dc89fd8_0_1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3dc89fd8_0_1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a761e181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2a761e181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2a761e181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2a761e181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a761e181c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2a761e181c_0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2a761e181c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2a761e181c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2a761e181c_0_3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2a761e181c_0_3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2a761e181c_0_3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2a761e181c_0_3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9" name="Google Shape;45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2a761e181c_0_3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2a761e181c_0_3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2a761e181c_0_3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2a761e181c_0_3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a3dc59dc1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a3dc59dc1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a761e181c_0_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2a761e181c_0_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a3dc89fd8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a3dc89fd8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a3dc89fd8_0_1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a3dc89fd8_0_1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a3dc89fd8_0_1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a3dc89fd8_0_1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a3dc89fd8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2a3dc89fd8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517405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a761e181c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a761e181c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a761e181c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2a761e181c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a761e181c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2a761e181c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4786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78607" y="1095376"/>
            <a:ext cx="4293394" cy="35552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450" y="195264"/>
            <a:ext cx="7277100" cy="729853"/>
          </a:xfrm>
        </p:spPr>
        <p:txBody>
          <a:bodyPr>
            <a:normAutofit/>
          </a:bodyPr>
          <a:lstStyle>
            <a:lvl1pPr algn="ctr"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575" y="1228725"/>
            <a:ext cx="4010025" cy="3286126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1" y="1095376"/>
            <a:ext cx="4346972" cy="3555206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35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34440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2297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jpg"/><Relationship Id="rId7" Type="http://schemas.openxmlformats.org/officeDocument/2006/relationships/image" Target="../media/image34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g"/><Relationship Id="rId11" Type="http://schemas.openxmlformats.org/officeDocument/2006/relationships/image" Target="../media/image36.jpg"/><Relationship Id="rId5" Type="http://schemas.openxmlformats.org/officeDocument/2006/relationships/image" Target="../media/image32.png"/><Relationship Id="rId10" Type="http://schemas.openxmlformats.org/officeDocument/2006/relationships/image" Target="../media/image24.jpg"/><Relationship Id="rId4" Type="http://schemas.openxmlformats.org/officeDocument/2006/relationships/image" Target="../media/image31.jpg"/><Relationship Id="rId9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f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E20E565-E39B-5CC2-0CE3-7E154E649AE6}"/>
              </a:ext>
            </a:extLst>
          </p:cNvPr>
          <p:cNvSpPr/>
          <p:nvPr/>
        </p:nvSpPr>
        <p:spPr>
          <a:xfrm>
            <a:off x="8064650" y="1000834"/>
            <a:ext cx="903600" cy="45719"/>
          </a:xfrm>
          <a:prstGeom prst="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49" y="1751764"/>
            <a:ext cx="7212571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AUTOMATED NEONATAL EXCHANGE TRANSFUSION</a:t>
            </a:r>
            <a:endParaRPr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987550" y="3822900"/>
            <a:ext cx="51699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20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2000" dirty="0">
                <a:latin typeface="Cambria Math"/>
                <a:ea typeface="Cambria Math"/>
                <a:cs typeface="Cambria Math"/>
                <a:sym typeface="Cambria Math"/>
              </a:rPr>
              <a:t>AMEYAW ARTHUR SAMUEL</a:t>
            </a:r>
            <a:endParaRPr sz="20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2000" dirty="0">
                <a:latin typeface="Cambria Math"/>
                <a:ea typeface="Cambria Math"/>
                <a:cs typeface="Cambria Math"/>
                <a:sym typeface="Cambria Math"/>
              </a:rPr>
              <a:t>BANDOMA GIDEON </a:t>
            </a:r>
            <a:endParaRPr sz="20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2000" dirty="0">
                <a:latin typeface="Cambria Math"/>
                <a:ea typeface="Cambria Math"/>
                <a:cs typeface="Cambria Math"/>
                <a:sym typeface="Cambria Math"/>
              </a:rPr>
              <a:t>CANN JOSEPHINE</a:t>
            </a:r>
            <a:endParaRPr sz="2000" dirty="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1359750" y="2939650"/>
            <a:ext cx="642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ambria Math"/>
                <a:ea typeface="Cambria Math"/>
                <a:cs typeface="Cambria Math"/>
                <a:sym typeface="Cambria Math"/>
              </a:rPr>
              <a:t>SUPERVISOR : MR. PRINCE ODAME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69" name="Google Shape;69;p13"/>
          <p:cNvCxnSpPr/>
          <p:nvPr/>
        </p:nvCxnSpPr>
        <p:spPr>
          <a:xfrm>
            <a:off x="3680425" y="3517900"/>
            <a:ext cx="1958100" cy="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3"/>
          <p:cNvSpPr/>
          <p:nvPr/>
        </p:nvSpPr>
        <p:spPr>
          <a:xfrm>
            <a:off x="7927600" y="8100"/>
            <a:ext cx="1216500" cy="882600"/>
          </a:xfrm>
          <a:prstGeom prst="rect">
            <a:avLst/>
          </a:prstGeom>
          <a:solidFill>
            <a:srgbClr val="4DB6A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8084050" y="198559"/>
            <a:ext cx="903600" cy="8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Open Sans"/>
                <a:ea typeface="Open Sans"/>
                <a:cs typeface="Open Sans"/>
                <a:sym typeface="Open Sans"/>
              </a:rPr>
              <a:t>ANET 4.0</a:t>
            </a:r>
            <a:endParaRPr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235500" y="292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084" y="1287887"/>
            <a:ext cx="6453831" cy="32781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F4B6B84-35D6-0137-6F17-097ECE734188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2881819-85F5-B161-293E-40225F0D6D7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10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3CCBF-01F2-0EE5-608D-EB9C19EF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HISTORY</a:t>
            </a:r>
            <a:endParaRPr lang="en-G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A5FD27-C9F8-1325-ACA5-53EB3D24A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540" y="1224741"/>
            <a:ext cx="1890270" cy="28354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BC3D8A-F90E-3662-C0B6-749943C41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80" y="1297593"/>
            <a:ext cx="2702270" cy="2702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842C34-D501-2C80-D7E4-BCD70BC12F3F}"/>
              </a:ext>
            </a:extLst>
          </p:cNvPr>
          <p:cNvSpPr txBox="1"/>
          <p:nvPr/>
        </p:nvSpPr>
        <p:spPr>
          <a:xfrm>
            <a:off x="1744658" y="4211805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Aristotle</a:t>
            </a:r>
            <a:endParaRPr lang="en-GH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5971DC-E60B-0C90-0A9C-BBA12E6B948E}"/>
              </a:ext>
            </a:extLst>
          </p:cNvPr>
          <p:cNvSpPr txBox="1"/>
          <p:nvPr/>
        </p:nvSpPr>
        <p:spPr>
          <a:xfrm>
            <a:off x="5011837" y="4134646"/>
            <a:ext cx="17988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</a:rPr>
              <a:t>George Washington</a:t>
            </a:r>
          </a:p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First successful ET in</a:t>
            </a:r>
          </a:p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1906 </a:t>
            </a:r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2A9F5F-40DA-1993-E29A-E56B3241C08D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562805D0-0490-15B5-412B-5DBD96393B8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8216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11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99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Progression</a:t>
            </a:r>
            <a:endParaRPr/>
          </a:p>
        </p:txBody>
      </p:sp>
      <p:sp>
        <p:nvSpPr>
          <p:cNvPr id="166" name="Google Shape;166;p21"/>
          <p:cNvSpPr/>
          <p:nvPr/>
        </p:nvSpPr>
        <p:spPr>
          <a:xfrm>
            <a:off x="0" y="2564550"/>
            <a:ext cx="1182300" cy="31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mbria Math"/>
                <a:ea typeface="Cambria Math"/>
                <a:cs typeface="Cambria Math"/>
                <a:sym typeface="Cambria Math"/>
              </a:rPr>
              <a:t>ANET</a:t>
            </a:r>
            <a:endParaRPr sz="2400" b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1242925" y="2637150"/>
            <a:ext cx="174000" cy="174000"/>
          </a:xfrm>
          <a:prstGeom prst="ellipse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3421450" y="1243950"/>
            <a:ext cx="174000" cy="174000"/>
          </a:xfrm>
          <a:prstGeom prst="ellipse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3421450" y="3987150"/>
            <a:ext cx="174000" cy="174000"/>
          </a:xfrm>
          <a:prstGeom prst="ellipse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0" name="Google Shape;170;p21"/>
          <p:cNvCxnSpPr/>
          <p:nvPr/>
        </p:nvCxnSpPr>
        <p:spPr>
          <a:xfrm rot="10800000" flipH="1">
            <a:off x="1391443" y="2702568"/>
            <a:ext cx="2204100" cy="6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1"/>
          <p:cNvCxnSpPr>
            <a:stCxn id="167" idx="0"/>
            <a:endCxn id="168" idx="2"/>
          </p:cNvCxnSpPr>
          <p:nvPr/>
        </p:nvCxnSpPr>
        <p:spPr>
          <a:xfrm rot="-5400000">
            <a:off x="1722625" y="938250"/>
            <a:ext cx="1306200" cy="20916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1"/>
          <p:cNvSpPr/>
          <p:nvPr/>
        </p:nvSpPr>
        <p:spPr>
          <a:xfrm>
            <a:off x="3015675" y="1171350"/>
            <a:ext cx="1182300" cy="31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mbria Math"/>
                <a:ea typeface="Cambria Math"/>
                <a:cs typeface="Cambria Math"/>
                <a:sym typeface="Cambria Math"/>
              </a:rPr>
              <a:t>1.0</a:t>
            </a:r>
            <a:endParaRPr sz="2400" b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73" name="Google Shape;173;p21"/>
          <p:cNvSpPr/>
          <p:nvPr/>
        </p:nvSpPr>
        <p:spPr>
          <a:xfrm>
            <a:off x="3015675" y="2542950"/>
            <a:ext cx="1182300" cy="31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mbria Math"/>
                <a:ea typeface="Cambria Math"/>
                <a:cs typeface="Cambria Math"/>
                <a:sym typeface="Cambria Math"/>
              </a:rPr>
              <a:t>2.0</a:t>
            </a:r>
            <a:endParaRPr sz="2400" b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74" name="Google Shape;174;p21"/>
          <p:cNvSpPr/>
          <p:nvPr/>
        </p:nvSpPr>
        <p:spPr>
          <a:xfrm>
            <a:off x="3092876" y="3966193"/>
            <a:ext cx="1182300" cy="31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mbria Math"/>
                <a:ea typeface="Cambria Math"/>
                <a:cs typeface="Cambria Math"/>
                <a:sym typeface="Cambria Math"/>
              </a:rPr>
              <a:t>3.0</a:t>
            </a:r>
            <a:endParaRPr sz="2400" b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75" name="Google Shape;175;p21"/>
          <p:cNvSpPr/>
          <p:nvPr/>
        </p:nvSpPr>
        <p:spPr>
          <a:xfrm>
            <a:off x="4279200" y="906725"/>
            <a:ext cx="4399500" cy="1028700"/>
          </a:xfrm>
          <a:prstGeom prst="roundRect">
            <a:avLst>
              <a:gd name="adj" fmla="val 16667"/>
            </a:avLst>
          </a:prstGeom>
          <a:solidFill>
            <a:srgbClr val="4DB6AC"/>
          </a:solidFill>
          <a:ln w="9525" cap="flat" cmpd="sng">
            <a:solidFill>
              <a:srgbClr val="4DB6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1"/>
          <p:cNvSpPr/>
          <p:nvPr/>
        </p:nvSpPr>
        <p:spPr>
          <a:xfrm>
            <a:off x="3421450" y="2615550"/>
            <a:ext cx="174000" cy="174000"/>
          </a:xfrm>
          <a:prstGeom prst="ellipse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7" name="Google Shape;177;p21"/>
          <p:cNvCxnSpPr>
            <a:stCxn id="167" idx="4"/>
          </p:cNvCxnSpPr>
          <p:nvPr/>
        </p:nvCxnSpPr>
        <p:spPr>
          <a:xfrm rot="-5400000" flipH="1">
            <a:off x="1663375" y="2477700"/>
            <a:ext cx="1269900" cy="19368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1"/>
          <p:cNvCxnSpPr/>
          <p:nvPr/>
        </p:nvCxnSpPr>
        <p:spPr>
          <a:xfrm rot="10800000" flipH="1">
            <a:off x="1315243" y="4074168"/>
            <a:ext cx="2204100" cy="6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1"/>
          <p:cNvSpPr/>
          <p:nvPr/>
        </p:nvSpPr>
        <p:spPr>
          <a:xfrm>
            <a:off x="4355400" y="1004225"/>
            <a:ext cx="4260900" cy="85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32363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0" name="Google Shape;180;p21"/>
          <p:cNvSpPr/>
          <p:nvPr/>
        </p:nvSpPr>
        <p:spPr>
          <a:xfrm>
            <a:off x="4279200" y="2202125"/>
            <a:ext cx="4399500" cy="1028700"/>
          </a:xfrm>
          <a:prstGeom prst="roundRect">
            <a:avLst>
              <a:gd name="adj" fmla="val 16667"/>
            </a:avLst>
          </a:prstGeom>
          <a:solidFill>
            <a:srgbClr val="4DB6AC"/>
          </a:solidFill>
          <a:ln w="9525" cap="flat" cmpd="sng">
            <a:solidFill>
              <a:srgbClr val="4DB6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4355400" y="2299625"/>
            <a:ext cx="4260900" cy="85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4358060" y="3471123"/>
            <a:ext cx="4409700" cy="96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 txBox="1"/>
          <p:nvPr/>
        </p:nvSpPr>
        <p:spPr>
          <a:xfrm>
            <a:off x="6362550" y="1090178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63F"/>
              </a:buClr>
              <a:buSzPts val="2100"/>
              <a:buFont typeface="Cambria Math"/>
              <a:buChar char="●"/>
            </a:pPr>
            <a:r>
              <a:rPr lang="en" sz="21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Overheating</a:t>
            </a:r>
            <a:endParaRPr sz="1100" dirty="0"/>
          </a:p>
        </p:txBody>
      </p:sp>
      <p:sp>
        <p:nvSpPr>
          <p:cNvPr id="185" name="Google Shape;185;p21"/>
          <p:cNvSpPr txBox="1"/>
          <p:nvPr/>
        </p:nvSpPr>
        <p:spPr>
          <a:xfrm>
            <a:off x="4308300" y="1070258"/>
            <a:ext cx="4108500" cy="66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63F"/>
              </a:buClr>
              <a:buSzPts val="2100"/>
              <a:buFont typeface="Cambria Math"/>
              <a:buChar char="●"/>
            </a:pPr>
            <a:r>
              <a:rPr lang="en" sz="21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COVID - 19</a:t>
            </a:r>
            <a:endParaRPr sz="1100" dirty="0"/>
          </a:p>
        </p:txBody>
      </p:sp>
      <p:sp>
        <p:nvSpPr>
          <p:cNvPr id="186" name="Google Shape;186;p21"/>
          <p:cNvSpPr/>
          <p:nvPr/>
        </p:nvSpPr>
        <p:spPr>
          <a:xfrm>
            <a:off x="4356401" y="3549168"/>
            <a:ext cx="4399500" cy="1028700"/>
          </a:xfrm>
          <a:prstGeom prst="roundRect">
            <a:avLst>
              <a:gd name="adj" fmla="val 16667"/>
            </a:avLst>
          </a:prstGeom>
          <a:solidFill>
            <a:srgbClr val="4DB6AC"/>
          </a:solidFill>
          <a:ln w="9525" cap="flat" cmpd="sng">
            <a:solidFill>
              <a:srgbClr val="4DB6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4432601" y="3646668"/>
            <a:ext cx="4260900" cy="85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1"/>
          <p:cNvSpPr txBox="1"/>
          <p:nvPr/>
        </p:nvSpPr>
        <p:spPr>
          <a:xfrm>
            <a:off x="4308300" y="2249075"/>
            <a:ext cx="4108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63F"/>
              </a:buClr>
              <a:buSzPts val="2100"/>
              <a:buFont typeface="Cambria Math"/>
              <a:buChar char="●"/>
            </a:pPr>
            <a:r>
              <a:rPr lang="en" sz="200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Valve turns</a:t>
            </a:r>
            <a:endParaRPr sz="1100"/>
          </a:p>
        </p:txBody>
      </p:sp>
      <p:sp>
        <p:nvSpPr>
          <p:cNvPr id="189" name="Google Shape;189;p21"/>
          <p:cNvSpPr txBox="1"/>
          <p:nvPr/>
        </p:nvSpPr>
        <p:spPr>
          <a:xfrm>
            <a:off x="6289500" y="2249075"/>
            <a:ext cx="30000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63F"/>
              </a:buClr>
              <a:buSzPts val="2100"/>
              <a:buFont typeface="Cambria Math"/>
              <a:buChar char="●"/>
            </a:pPr>
            <a:r>
              <a:rPr lang="en" sz="20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Wobbling effect</a:t>
            </a:r>
            <a:endParaRPr sz="1100" dirty="0"/>
          </a:p>
        </p:txBody>
      </p:sp>
      <p:sp>
        <p:nvSpPr>
          <p:cNvPr id="190" name="Google Shape;190;p21"/>
          <p:cNvSpPr txBox="1"/>
          <p:nvPr/>
        </p:nvSpPr>
        <p:spPr>
          <a:xfrm>
            <a:off x="6289500" y="26300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63F"/>
              </a:buClr>
              <a:buSzPts val="2100"/>
              <a:buFont typeface="Cambria Math"/>
              <a:buChar char="●"/>
            </a:pPr>
            <a:r>
              <a:rPr lang="en" sz="200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Heparin pump</a:t>
            </a:r>
            <a:endParaRPr sz="1100"/>
          </a:p>
        </p:txBody>
      </p:sp>
      <p:sp>
        <p:nvSpPr>
          <p:cNvPr id="191" name="Google Shape;191;p21"/>
          <p:cNvSpPr txBox="1"/>
          <p:nvPr/>
        </p:nvSpPr>
        <p:spPr>
          <a:xfrm>
            <a:off x="4308300" y="26300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63F"/>
              </a:buClr>
              <a:buSzPts val="2100"/>
              <a:buFont typeface="Cambria Math"/>
              <a:buChar char="●"/>
            </a:pPr>
            <a:r>
              <a:rPr lang="en" sz="20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Monitoring</a:t>
            </a:r>
            <a:endParaRPr sz="1100" dirty="0"/>
          </a:p>
        </p:txBody>
      </p:sp>
      <p:sp>
        <p:nvSpPr>
          <p:cNvPr id="192" name="Google Shape;192;p21"/>
          <p:cNvSpPr txBox="1"/>
          <p:nvPr/>
        </p:nvSpPr>
        <p:spPr>
          <a:xfrm>
            <a:off x="4279012" y="3363652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32363F"/>
              </a:buClr>
              <a:buSzPts val="2100"/>
              <a:buFont typeface="Cambria Math"/>
              <a:buChar char="●"/>
            </a:pPr>
            <a:r>
              <a:rPr lang="en" sz="2100" dirty="0">
                <a:solidFill>
                  <a:srgbClr val="00162A"/>
                </a:solidFill>
                <a:latin typeface="Cambria Math"/>
                <a:ea typeface="Cambria Math"/>
                <a:cs typeface="Cambria Math"/>
                <a:sym typeface="Cambria Math"/>
              </a:rPr>
              <a:t>Plunging effect</a:t>
            </a:r>
            <a:endParaRPr sz="1100" dirty="0"/>
          </a:p>
        </p:txBody>
      </p:sp>
      <p:sp>
        <p:nvSpPr>
          <p:cNvPr id="193" name="Google Shape;193;p21"/>
          <p:cNvSpPr txBox="1"/>
          <p:nvPr/>
        </p:nvSpPr>
        <p:spPr>
          <a:xfrm>
            <a:off x="6504146" y="3374306"/>
            <a:ext cx="3000000" cy="84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32363F"/>
              </a:buClr>
              <a:buSzPts val="2100"/>
              <a:buFont typeface="Cambria Math"/>
              <a:buChar char="●"/>
            </a:pPr>
            <a:r>
              <a:rPr lang="en" sz="2100" dirty="0">
                <a:solidFill>
                  <a:srgbClr val="00162A"/>
                </a:solidFill>
                <a:latin typeface="Cambria Math"/>
                <a:ea typeface="Cambria Math"/>
                <a:cs typeface="Cambria Math"/>
                <a:sym typeface="Cambria Math"/>
              </a:rPr>
              <a:t>Valves</a:t>
            </a:r>
            <a:endParaRPr sz="1100" dirty="0"/>
          </a:p>
        </p:txBody>
      </p:sp>
      <p:sp>
        <p:nvSpPr>
          <p:cNvPr id="194" name="Google Shape;194;p21"/>
          <p:cNvSpPr txBox="1"/>
          <p:nvPr/>
        </p:nvSpPr>
        <p:spPr>
          <a:xfrm>
            <a:off x="6511608" y="3761083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32363F"/>
              </a:buClr>
              <a:buSzPts val="2100"/>
              <a:buFont typeface="Cambria Math"/>
              <a:buChar char="●"/>
            </a:pPr>
            <a:r>
              <a:rPr lang="en" sz="2100" dirty="0">
                <a:solidFill>
                  <a:srgbClr val="00162A"/>
                </a:solidFill>
                <a:latin typeface="Cambria Math"/>
                <a:ea typeface="Cambria Math"/>
                <a:cs typeface="Cambria Math"/>
                <a:sym typeface="Cambria Math"/>
              </a:rPr>
              <a:t> Power supply</a:t>
            </a:r>
            <a:endParaRPr sz="1100" dirty="0"/>
          </a:p>
        </p:txBody>
      </p:sp>
      <p:sp>
        <p:nvSpPr>
          <p:cNvPr id="195" name="Google Shape;195;p21"/>
          <p:cNvSpPr txBox="1"/>
          <p:nvPr/>
        </p:nvSpPr>
        <p:spPr>
          <a:xfrm>
            <a:off x="4300431" y="378684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32363F"/>
              </a:buClr>
              <a:buSzPts val="2100"/>
              <a:buFont typeface="Cambria Math"/>
              <a:buChar char="●"/>
            </a:pPr>
            <a:r>
              <a:rPr lang="en" sz="2100" dirty="0">
                <a:solidFill>
                  <a:srgbClr val="00162A"/>
                </a:solidFill>
                <a:latin typeface="Cambria Math"/>
                <a:ea typeface="Cambria Math"/>
                <a:cs typeface="Cambria Math"/>
                <a:sym typeface="Cambria Math"/>
              </a:rPr>
              <a:t>Overheating</a:t>
            </a:r>
            <a:endParaRPr sz="11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4429173-9F07-28B4-A07F-214AA5E94A1D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4B3A89DE-25CA-240C-4882-76F3D2CC7CD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5337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12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74" grpId="0"/>
      <p:bldP spid="175" grpId="0" animBg="1"/>
      <p:bldP spid="179" grpId="0" animBg="1"/>
      <p:bldP spid="180" grpId="0" animBg="1"/>
      <p:bldP spid="181" grpId="0" animBg="1"/>
      <p:bldP spid="184" grpId="0"/>
      <p:bldP spid="185" grpId="0"/>
      <p:bldP spid="186" grpId="0" animBg="1"/>
      <p:bldP spid="187" grpId="0" animBg="1"/>
      <p:bldP spid="188" grpId="0"/>
      <p:bldP spid="189" grpId="0"/>
      <p:bldP spid="190" grpId="0"/>
      <p:bldP spid="191" grpId="0"/>
      <p:bldP spid="192" grpId="0"/>
      <p:bldP spid="193" grpId="0"/>
      <p:bldP spid="194" grpId="0"/>
      <p:bldP spid="19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146225" y="4907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OF THE PROJECT</a:t>
            </a:r>
            <a:endParaRPr/>
          </a:p>
        </p:txBody>
      </p:sp>
      <p:grpSp>
        <p:nvGrpSpPr>
          <p:cNvPr id="202" name="Google Shape;202;p22"/>
          <p:cNvGrpSpPr/>
          <p:nvPr/>
        </p:nvGrpSpPr>
        <p:grpSpPr>
          <a:xfrm>
            <a:off x="242848" y="1028897"/>
            <a:ext cx="3539821" cy="3616995"/>
            <a:chOff x="1293736" y="1258050"/>
            <a:chExt cx="2547000" cy="2547000"/>
          </a:xfrm>
        </p:grpSpPr>
        <p:sp>
          <p:nvSpPr>
            <p:cNvPr id="203" name="Google Shape;203;p22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200" b="1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2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Solve ANET 3.0 Challenges</a:t>
              </a:r>
              <a:endParaRPr sz="1600" dirty="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grpSp>
        <p:nvGrpSpPr>
          <p:cNvPr id="206" name="Google Shape;206;p22"/>
          <p:cNvGrpSpPr/>
          <p:nvPr/>
        </p:nvGrpSpPr>
        <p:grpSpPr>
          <a:xfrm rot="-255454">
            <a:off x="2887282" y="1554170"/>
            <a:ext cx="3029357" cy="3079932"/>
            <a:chOff x="3203958" y="1258050"/>
            <a:chExt cx="2547000" cy="2547000"/>
          </a:xfrm>
        </p:grpSpPr>
        <p:sp>
          <p:nvSpPr>
            <p:cNvPr id="207" name="Google Shape;207;p22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200" b="1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2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Animal Testing</a:t>
              </a:r>
              <a:endParaRPr sz="21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grpSp>
        <p:nvGrpSpPr>
          <p:cNvPr id="210" name="Google Shape;210;p22"/>
          <p:cNvGrpSpPr/>
          <p:nvPr/>
        </p:nvGrpSpPr>
        <p:grpSpPr>
          <a:xfrm rot="-205620">
            <a:off x="5634556" y="1566038"/>
            <a:ext cx="3029470" cy="3079739"/>
            <a:chOff x="5123977" y="1258050"/>
            <a:chExt cx="2547000" cy="2547000"/>
          </a:xfrm>
        </p:grpSpPr>
        <p:sp>
          <p:nvSpPr>
            <p:cNvPr id="211" name="Google Shape;211;p22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249C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249C9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200" b="1">
                <a:solidFill>
                  <a:srgbClr val="249C9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22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Further Improvements</a:t>
              </a:r>
              <a:endParaRPr sz="16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BC89E198-0522-79CF-E6E8-2E625B33A40D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2238D28-EB9D-ACF7-FC18-40179F8399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5337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13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222425" y="3383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TESTING</a:t>
            </a:r>
            <a:endParaRPr/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3948" y="87975"/>
            <a:ext cx="2198774" cy="12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 txBox="1"/>
          <p:nvPr/>
        </p:nvSpPr>
        <p:spPr>
          <a:xfrm>
            <a:off x="68950" y="1045700"/>
            <a:ext cx="5280000" cy="12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dirty="0">
                <a:latin typeface="Cambria Math"/>
                <a:ea typeface="Cambria Math"/>
                <a:cs typeface="Cambria Math"/>
                <a:sym typeface="Cambria Math"/>
              </a:rPr>
              <a:t>1.</a:t>
            </a:r>
            <a:r>
              <a:rPr lang="en" sz="24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Evaluate the efficacy of the device</a:t>
            </a:r>
            <a:endParaRPr sz="2400" dirty="0">
              <a:solidFill>
                <a:srgbClr val="32363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400" dirty="0">
              <a:solidFill>
                <a:srgbClr val="00B0F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97325" y="3052500"/>
            <a:ext cx="5086800" cy="1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400" dirty="0">
              <a:solidFill>
                <a:srgbClr val="32363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dirty="0">
                <a:latin typeface="Cambria Math"/>
                <a:ea typeface="Cambria Math"/>
                <a:cs typeface="Cambria Math"/>
                <a:sym typeface="Cambria Math"/>
              </a:rPr>
              <a:t>3.</a:t>
            </a:r>
            <a:r>
              <a:rPr lang="en" sz="24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Risk assessment for risk management</a:t>
            </a:r>
            <a:endParaRPr dirty="0"/>
          </a:p>
        </p:txBody>
      </p:sp>
      <p:sp>
        <p:nvSpPr>
          <p:cNvPr id="223" name="Google Shape;223;p23"/>
          <p:cNvSpPr txBox="1"/>
          <p:nvPr/>
        </p:nvSpPr>
        <p:spPr>
          <a:xfrm>
            <a:off x="76200" y="1816800"/>
            <a:ext cx="4356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2.Provide evidence of safety, including performance and handling</a:t>
            </a:r>
            <a:endParaRPr dirty="0"/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8500" y="2946281"/>
            <a:ext cx="2994803" cy="2024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23"/>
          <p:cNvCxnSpPr/>
          <p:nvPr/>
        </p:nvCxnSpPr>
        <p:spPr>
          <a:xfrm>
            <a:off x="6001300" y="2906175"/>
            <a:ext cx="1365300" cy="13800"/>
          </a:xfrm>
          <a:prstGeom prst="straightConnector1">
            <a:avLst/>
          </a:prstGeom>
          <a:noFill/>
          <a:ln w="76200" cap="flat" cmpd="sng">
            <a:solidFill>
              <a:srgbClr val="4DB6A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video_2023-03-28_10-30-18">
            <a:hlinkClick r:id="" action="ppaction://media"/>
            <a:extLst>
              <a:ext uri="{FF2B5EF4-FFF2-40B4-BE49-F238E27FC236}">
                <a16:creationId xmlns:a16="http://schemas.microsoft.com/office/drawing/2014/main" id="{9AD9899A-5D85-5FF3-7801-D5A36DF009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93967" y="876447"/>
            <a:ext cx="3767813" cy="199054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82A34D7-4A49-BD54-504A-60F965EE3ECD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9AD61-F1F2-A460-8886-735FCB5B1FC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03233" y="4633479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14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4"/>
          <p:cNvPicPr preferRelativeResize="0"/>
          <p:nvPr/>
        </p:nvPicPr>
        <p:blipFill rotWithShape="1">
          <a:blip r:embed="rId3">
            <a:alphaModFix/>
          </a:blip>
          <a:srcRect l="27455" t="20454" r="30330" b="23673"/>
          <a:stretch/>
        </p:blipFill>
        <p:spPr>
          <a:xfrm>
            <a:off x="5589700" y="2670625"/>
            <a:ext cx="1383025" cy="1325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 txBox="1">
            <a:spLocks noGrp="1"/>
          </p:cNvSpPr>
          <p:nvPr>
            <p:ph type="title"/>
          </p:nvPr>
        </p:nvSpPr>
        <p:spPr>
          <a:xfrm>
            <a:off x="186350" y="1692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ANET 4.0 OBJECTIVES</a:t>
            </a:r>
            <a:endParaRPr dirty="0"/>
          </a:p>
        </p:txBody>
      </p:sp>
      <p:pic>
        <p:nvPicPr>
          <p:cNvPr id="234" name="Google Shape;234;p24"/>
          <p:cNvPicPr preferRelativeResize="0"/>
          <p:nvPr/>
        </p:nvPicPr>
        <p:blipFill rotWithShape="1">
          <a:blip r:embed="rId4">
            <a:alphaModFix/>
          </a:blip>
          <a:srcRect l="27455" t="20454" r="30330" b="23673"/>
          <a:stretch/>
        </p:blipFill>
        <p:spPr>
          <a:xfrm>
            <a:off x="311700" y="1121313"/>
            <a:ext cx="1383025" cy="132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/>
          <p:cNvPicPr preferRelativeResize="0"/>
          <p:nvPr/>
        </p:nvPicPr>
        <p:blipFill rotWithShape="1">
          <a:blip r:embed="rId5">
            <a:alphaModFix/>
          </a:blip>
          <a:srcRect l="27455" t="20454" r="30330" b="23673"/>
          <a:stretch/>
        </p:blipFill>
        <p:spPr>
          <a:xfrm>
            <a:off x="3757388" y="1117788"/>
            <a:ext cx="1383025" cy="132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 rotWithShape="1">
          <a:blip r:embed="rId6">
            <a:alphaModFix/>
          </a:blip>
          <a:srcRect l="27455" t="20454" r="30330" b="23673"/>
          <a:stretch/>
        </p:blipFill>
        <p:spPr>
          <a:xfrm>
            <a:off x="6717900" y="1114825"/>
            <a:ext cx="1383025" cy="132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 rotWithShape="1">
          <a:blip r:embed="rId7">
            <a:alphaModFix/>
          </a:blip>
          <a:srcRect l="27455" t="20454" r="30330" b="23673"/>
          <a:stretch/>
        </p:blipFill>
        <p:spPr>
          <a:xfrm>
            <a:off x="2328125" y="2705450"/>
            <a:ext cx="1383025" cy="1325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 txBox="1"/>
          <p:nvPr/>
        </p:nvSpPr>
        <p:spPr>
          <a:xfrm>
            <a:off x="727915" y="115024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1</a:t>
            </a:r>
            <a:endParaRPr sz="1500" b="1" dirty="0"/>
          </a:p>
        </p:txBody>
      </p:sp>
      <p:sp>
        <p:nvSpPr>
          <p:cNvPr id="239" name="Google Shape;239;p24"/>
          <p:cNvSpPr txBox="1"/>
          <p:nvPr/>
        </p:nvSpPr>
        <p:spPr>
          <a:xfrm>
            <a:off x="23984" y="2280909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Automate the process.</a:t>
            </a:r>
            <a:endParaRPr sz="1200" dirty="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6092417" y="2255215"/>
            <a:ext cx="3000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improve the plunging effects.</a:t>
            </a:r>
            <a:endParaRPr sz="1200" dirty="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4175190" y="115056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endParaRPr sz="1500" b="1" dirty="0"/>
          </a:p>
        </p:txBody>
      </p:sp>
      <p:sp>
        <p:nvSpPr>
          <p:cNvPr id="242" name="Google Shape;242;p24"/>
          <p:cNvSpPr txBox="1"/>
          <p:nvPr/>
        </p:nvSpPr>
        <p:spPr>
          <a:xfrm>
            <a:off x="3280962" y="2280648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less time-consuming</a:t>
            </a:r>
            <a:endParaRPr sz="2200" dirty="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7151871" y="115807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3</a:t>
            </a:r>
            <a:endParaRPr sz="1500" b="1" dirty="0"/>
          </a:p>
        </p:txBody>
      </p:sp>
      <p:sp>
        <p:nvSpPr>
          <p:cNvPr id="244" name="Google Shape;244;p24"/>
          <p:cNvSpPr txBox="1"/>
          <p:nvPr/>
        </p:nvSpPr>
        <p:spPr>
          <a:xfrm>
            <a:off x="6021142" y="2699991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5</a:t>
            </a:r>
            <a:endParaRPr sz="1500" b="1" dirty="0"/>
          </a:p>
        </p:txBody>
      </p:sp>
      <p:sp>
        <p:nvSpPr>
          <p:cNvPr id="245" name="Google Shape;245;p24"/>
          <p:cNvSpPr txBox="1"/>
          <p:nvPr/>
        </p:nvSpPr>
        <p:spPr>
          <a:xfrm>
            <a:off x="4952600" y="3838202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Add an alarm system</a:t>
            </a:r>
            <a:endParaRPr sz="2200" dirty="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1685991" y="380671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Low-cost device</a:t>
            </a:r>
            <a:endParaRPr dirty="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47" name="Google Shape;247;p24"/>
          <p:cNvSpPr txBox="1"/>
          <p:nvPr/>
        </p:nvSpPr>
        <p:spPr>
          <a:xfrm>
            <a:off x="2760925" y="2723308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4</a:t>
            </a:r>
            <a:endParaRPr sz="1500" b="1" dirty="0"/>
          </a:p>
        </p:txBody>
      </p:sp>
      <p:pic>
        <p:nvPicPr>
          <p:cNvPr id="248" name="Google Shape;24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9325" y="209109"/>
            <a:ext cx="750950" cy="667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53425" y="390550"/>
            <a:ext cx="322750" cy="32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DCD3C3F-3D6A-7CAD-637D-19847E1352BD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4265E9CA-697D-8F01-FC84-504DCB3B8B3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5337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15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D52F70-7004-2436-C97C-0569543F1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002" y="1822527"/>
            <a:ext cx="3248650" cy="2266255"/>
          </a:xfrm>
          <a:prstGeom prst="rect">
            <a:avLst/>
          </a:prstGeom>
        </p:spPr>
      </p:pic>
      <p:sp>
        <p:nvSpPr>
          <p:cNvPr id="255" name="Google Shape;255;p25"/>
          <p:cNvSpPr/>
          <p:nvPr/>
        </p:nvSpPr>
        <p:spPr>
          <a:xfrm>
            <a:off x="629325" y="2703150"/>
            <a:ext cx="1529100" cy="382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5"/>
          <p:cNvSpPr/>
          <p:nvPr/>
        </p:nvSpPr>
        <p:spPr>
          <a:xfrm>
            <a:off x="1754975" y="4206750"/>
            <a:ext cx="1529100" cy="382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5447525" y="4602475"/>
            <a:ext cx="1529100" cy="382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"/>
          <p:cNvSpPr/>
          <p:nvPr/>
        </p:nvSpPr>
        <p:spPr>
          <a:xfrm>
            <a:off x="6694075" y="3868775"/>
            <a:ext cx="1529100" cy="382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5"/>
          <p:cNvSpPr/>
          <p:nvPr/>
        </p:nvSpPr>
        <p:spPr>
          <a:xfrm>
            <a:off x="5398675" y="1506575"/>
            <a:ext cx="1529100" cy="3822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5"/>
          <p:cNvSpPr/>
          <p:nvPr/>
        </p:nvSpPr>
        <p:spPr>
          <a:xfrm>
            <a:off x="3431825" y="1094900"/>
            <a:ext cx="2168100" cy="1739400"/>
          </a:xfrm>
          <a:prstGeom prst="rect">
            <a:avLst/>
          </a:prstGeom>
          <a:solidFill>
            <a:srgbClr val="E0E1E3"/>
          </a:solidFill>
          <a:ln w="9525" cap="flat" cmpd="sng">
            <a:solidFill>
              <a:srgbClr val="E0E1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3425100" y="3030150"/>
            <a:ext cx="2293800" cy="1973400"/>
          </a:xfrm>
          <a:prstGeom prst="rect">
            <a:avLst/>
          </a:prstGeom>
          <a:solidFill>
            <a:srgbClr val="E0E1E3"/>
          </a:solidFill>
          <a:ln w="9525" cap="flat" cmpd="sng">
            <a:solidFill>
              <a:srgbClr val="E0E1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5"/>
          <p:cNvSpPr/>
          <p:nvPr/>
        </p:nvSpPr>
        <p:spPr>
          <a:xfrm>
            <a:off x="298425" y="3281750"/>
            <a:ext cx="2038500" cy="1588200"/>
          </a:xfrm>
          <a:prstGeom prst="rect">
            <a:avLst/>
          </a:prstGeom>
          <a:solidFill>
            <a:srgbClr val="E0E1E3"/>
          </a:solidFill>
          <a:ln w="9525" cap="flat" cmpd="sng">
            <a:solidFill>
              <a:srgbClr val="E0E1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ANET 4.0 - MECHANICAL PART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4" name="Google Shape;2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7625" y="2940350"/>
            <a:ext cx="20383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4699" y="1120949"/>
            <a:ext cx="2252650" cy="168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225" y="3049025"/>
            <a:ext cx="1759050" cy="1783257"/>
          </a:xfrm>
          <a:prstGeom prst="rect">
            <a:avLst/>
          </a:prstGeom>
          <a:noFill/>
          <a:ln w="9525" cap="flat" cmpd="sng">
            <a:solidFill>
              <a:srgbClr val="E0E1E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7" name="Google Shape;26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750" y="1212066"/>
            <a:ext cx="2252650" cy="158828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5"/>
          <p:cNvSpPr txBox="1"/>
          <p:nvPr/>
        </p:nvSpPr>
        <p:spPr>
          <a:xfrm>
            <a:off x="6666800" y="3814950"/>
            <a:ext cx="260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mbria Math"/>
                <a:ea typeface="Cambria Math"/>
                <a:cs typeface="Cambria Math"/>
                <a:sym typeface="Cambria Math"/>
              </a:rPr>
              <a:t>Pusher block</a:t>
            </a:r>
            <a:endParaRPr sz="2000" dirty="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540600" y="2724150"/>
            <a:ext cx="260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mbria Math"/>
                <a:ea typeface="Cambria Math"/>
                <a:cs typeface="Cambria Math"/>
                <a:sym typeface="Cambria Math"/>
              </a:rPr>
              <a:t>3d controller</a:t>
            </a:r>
            <a:endParaRPr sz="2000" dirty="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71" name="Google Shape;271;p25"/>
          <p:cNvSpPr txBox="1"/>
          <p:nvPr/>
        </p:nvSpPr>
        <p:spPr>
          <a:xfrm>
            <a:off x="5749800" y="4562300"/>
            <a:ext cx="260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Coupler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5540025" y="1462050"/>
            <a:ext cx="260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Lead Rod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2336925" y="4151550"/>
            <a:ext cx="260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mbria Math"/>
                <a:ea typeface="Cambria Math"/>
                <a:cs typeface="Cambria Math"/>
                <a:sym typeface="Cambria Math"/>
              </a:rPr>
              <a:t>Motor</a:t>
            </a:r>
            <a:endParaRPr sz="2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74" name="Google Shape;27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5EF425-0DE8-B61F-2C9A-91AAFFC35DEB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7DCEBA6-79DA-A679-FD59-3A47479D5612}"/>
              </a:ext>
            </a:extLst>
          </p:cNvPr>
          <p:cNvSpPr txBox="1">
            <a:spLocks/>
          </p:cNvSpPr>
          <p:nvPr/>
        </p:nvSpPr>
        <p:spPr>
          <a:xfrm>
            <a:off x="8498216" y="465033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pPr/>
              <a:t>16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>
            <a:spLocks noGrp="1"/>
          </p:cNvSpPr>
          <p:nvPr>
            <p:ph type="title"/>
          </p:nvPr>
        </p:nvSpPr>
        <p:spPr>
          <a:xfrm>
            <a:off x="-34207" y="-73943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ANET 4.0 – BLOCK DIAGRAM</a:t>
            </a:r>
            <a:endParaRPr dirty="0"/>
          </a:p>
        </p:txBody>
      </p:sp>
      <p:sp>
        <p:nvSpPr>
          <p:cNvPr id="296" name="Google Shape;296;p26"/>
          <p:cNvSpPr/>
          <p:nvPr/>
        </p:nvSpPr>
        <p:spPr>
          <a:xfrm>
            <a:off x="3556682" y="3629323"/>
            <a:ext cx="1986600" cy="502800"/>
          </a:xfrm>
          <a:prstGeom prst="round1Rect">
            <a:avLst>
              <a:gd name="adj" fmla="val 16667"/>
            </a:avLst>
          </a:prstGeom>
          <a:solidFill>
            <a:srgbClr val="4DB6AC"/>
          </a:solidFill>
          <a:ln w="9525" cap="flat" cmpd="sng">
            <a:solidFill>
              <a:srgbClr val="4DB6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Motor Driver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" name="Google Shape;280;p26">
            <a:extLst>
              <a:ext uri="{FF2B5EF4-FFF2-40B4-BE49-F238E27FC236}">
                <a16:creationId xmlns:a16="http://schemas.microsoft.com/office/drawing/2014/main" id="{D901BF58-7332-0C32-EF7A-E291944FF94B}"/>
              </a:ext>
            </a:extLst>
          </p:cNvPr>
          <p:cNvSpPr/>
          <p:nvPr/>
        </p:nvSpPr>
        <p:spPr>
          <a:xfrm>
            <a:off x="3697300" y="2186399"/>
            <a:ext cx="1439636" cy="776134"/>
          </a:xfrm>
          <a:prstGeom prst="rect">
            <a:avLst/>
          </a:prstGeom>
          <a:solidFill>
            <a:srgbClr val="4DB6A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Arduino  Mega</a:t>
            </a:r>
            <a:endParaRPr sz="2000" dirty="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7" name="Google Shape;282;p26">
            <a:extLst>
              <a:ext uri="{FF2B5EF4-FFF2-40B4-BE49-F238E27FC236}">
                <a16:creationId xmlns:a16="http://schemas.microsoft.com/office/drawing/2014/main" id="{E60822D6-AF14-C72F-85C9-69E1A0C9D32A}"/>
              </a:ext>
            </a:extLst>
          </p:cNvPr>
          <p:cNvSpPr/>
          <p:nvPr/>
        </p:nvSpPr>
        <p:spPr>
          <a:xfrm>
            <a:off x="6119064" y="2325521"/>
            <a:ext cx="1309800" cy="531322"/>
          </a:xfrm>
          <a:prstGeom prst="rect">
            <a:avLst/>
          </a:prstGeom>
          <a:solidFill>
            <a:srgbClr val="4DB6A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I2C LCD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" name="Google Shape;284;p26">
            <a:extLst>
              <a:ext uri="{FF2B5EF4-FFF2-40B4-BE49-F238E27FC236}">
                <a16:creationId xmlns:a16="http://schemas.microsoft.com/office/drawing/2014/main" id="{A7E0B2EF-1BA8-59D0-16D8-E0E20527EB9B}"/>
              </a:ext>
            </a:extLst>
          </p:cNvPr>
          <p:cNvSpPr/>
          <p:nvPr/>
        </p:nvSpPr>
        <p:spPr>
          <a:xfrm>
            <a:off x="3915710" y="4538961"/>
            <a:ext cx="1112951" cy="367502"/>
          </a:xfrm>
          <a:prstGeom prst="rect">
            <a:avLst/>
          </a:prstGeom>
          <a:solidFill>
            <a:srgbClr val="4DB6A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6" name="Google Shape;290;p26">
            <a:extLst>
              <a:ext uri="{FF2B5EF4-FFF2-40B4-BE49-F238E27FC236}">
                <a16:creationId xmlns:a16="http://schemas.microsoft.com/office/drawing/2014/main" id="{7632AC08-586F-BA31-C7F4-B7747EF71E8E}"/>
              </a:ext>
            </a:extLst>
          </p:cNvPr>
          <p:cNvSpPr/>
          <p:nvPr/>
        </p:nvSpPr>
        <p:spPr>
          <a:xfrm>
            <a:off x="3127510" y="1353499"/>
            <a:ext cx="2298386" cy="406718"/>
          </a:xfrm>
          <a:prstGeom prst="roundRect">
            <a:avLst>
              <a:gd name="adj" fmla="val 16667"/>
            </a:avLst>
          </a:prstGeom>
          <a:solidFill>
            <a:srgbClr val="4DB6A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Cambria Math"/>
                <a:ea typeface="Cambria Math"/>
                <a:sym typeface="Cambria Math"/>
              </a:rPr>
              <a:t>AC/DC Converter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" name="Google Shape;293;p26">
            <a:extLst>
              <a:ext uri="{FF2B5EF4-FFF2-40B4-BE49-F238E27FC236}">
                <a16:creationId xmlns:a16="http://schemas.microsoft.com/office/drawing/2014/main" id="{587E24F2-D25E-DE12-CBC7-25B33CC63F2A}"/>
              </a:ext>
            </a:extLst>
          </p:cNvPr>
          <p:cNvSpPr/>
          <p:nvPr/>
        </p:nvSpPr>
        <p:spPr>
          <a:xfrm>
            <a:off x="3684421" y="600501"/>
            <a:ext cx="1575533" cy="320807"/>
          </a:xfrm>
          <a:prstGeom prst="rect">
            <a:avLst/>
          </a:prstGeom>
          <a:solidFill>
            <a:srgbClr val="4DB6A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1" name="Google Shape;296;p26">
            <a:extLst>
              <a:ext uri="{FF2B5EF4-FFF2-40B4-BE49-F238E27FC236}">
                <a16:creationId xmlns:a16="http://schemas.microsoft.com/office/drawing/2014/main" id="{973C1C40-8120-00BB-0177-8A0E0BA7B0CD}"/>
              </a:ext>
            </a:extLst>
          </p:cNvPr>
          <p:cNvSpPr/>
          <p:nvPr/>
        </p:nvSpPr>
        <p:spPr>
          <a:xfrm>
            <a:off x="898908" y="3629323"/>
            <a:ext cx="1986600" cy="502800"/>
          </a:xfrm>
          <a:prstGeom prst="round1Rect">
            <a:avLst>
              <a:gd name="adj" fmla="val 16667"/>
            </a:avLst>
          </a:prstGeom>
          <a:solidFill>
            <a:srgbClr val="4DB6AC"/>
          </a:solidFill>
          <a:ln w="9525" cap="flat" cmpd="sng">
            <a:solidFill>
              <a:srgbClr val="4DB6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Motor Driver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2" name="Google Shape;297;p26">
            <a:extLst>
              <a:ext uri="{FF2B5EF4-FFF2-40B4-BE49-F238E27FC236}">
                <a16:creationId xmlns:a16="http://schemas.microsoft.com/office/drawing/2014/main" id="{87A96CCC-62EB-E35C-CC6E-D47802CFC3B9}"/>
              </a:ext>
            </a:extLst>
          </p:cNvPr>
          <p:cNvSpPr/>
          <p:nvPr/>
        </p:nvSpPr>
        <p:spPr>
          <a:xfrm>
            <a:off x="6083689" y="3620159"/>
            <a:ext cx="1986600" cy="502800"/>
          </a:xfrm>
          <a:prstGeom prst="round1Rect">
            <a:avLst>
              <a:gd name="adj" fmla="val 16667"/>
            </a:avLst>
          </a:prstGeom>
          <a:solidFill>
            <a:srgbClr val="4DB6AC"/>
          </a:solidFill>
          <a:ln w="9525" cap="flat" cmpd="sng">
            <a:solidFill>
              <a:srgbClr val="4DB6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Motor Shield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4" name="Google Shape;299;p26">
            <a:extLst>
              <a:ext uri="{FF2B5EF4-FFF2-40B4-BE49-F238E27FC236}">
                <a16:creationId xmlns:a16="http://schemas.microsoft.com/office/drawing/2014/main" id="{ED06D3DE-8F80-2005-6164-6F4CEA1735C2}"/>
              </a:ext>
            </a:extLst>
          </p:cNvPr>
          <p:cNvSpPr/>
          <p:nvPr/>
        </p:nvSpPr>
        <p:spPr>
          <a:xfrm>
            <a:off x="6100702" y="4506353"/>
            <a:ext cx="1930950" cy="367501"/>
          </a:xfrm>
          <a:prstGeom prst="roundRect">
            <a:avLst>
              <a:gd name="adj" fmla="val 16667"/>
            </a:avLst>
          </a:prstGeom>
          <a:solidFill>
            <a:srgbClr val="4DB6A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8" name="Google Shape;282;p26">
            <a:extLst>
              <a:ext uri="{FF2B5EF4-FFF2-40B4-BE49-F238E27FC236}">
                <a16:creationId xmlns:a16="http://schemas.microsoft.com/office/drawing/2014/main" id="{570B2E7F-2CF7-F00F-8737-1D5F6DD0D95D}"/>
              </a:ext>
            </a:extLst>
          </p:cNvPr>
          <p:cNvSpPr/>
          <p:nvPr/>
        </p:nvSpPr>
        <p:spPr>
          <a:xfrm>
            <a:off x="980636" y="2431881"/>
            <a:ext cx="1309800" cy="502800"/>
          </a:xfrm>
          <a:prstGeom prst="rect">
            <a:avLst/>
          </a:prstGeom>
          <a:solidFill>
            <a:srgbClr val="4DB6A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800"/>
              </a:spcBef>
            </a:pPr>
            <a:endParaRPr lang="en-US" sz="2400" dirty="0">
              <a:solidFill>
                <a:schemeClr val="l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89AA17-A6FD-83B0-A922-C345F840A375}"/>
              </a:ext>
            </a:extLst>
          </p:cNvPr>
          <p:cNvSpPr txBox="1"/>
          <p:nvPr/>
        </p:nvSpPr>
        <p:spPr>
          <a:xfrm>
            <a:off x="-672193" y="2505327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sz="2000" dirty="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Keypad</a:t>
            </a:r>
            <a:endParaRPr lang="en-US" sz="1800" dirty="0">
              <a:solidFill>
                <a:schemeClr val="lt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C95C5DA-09FC-DD81-D4D0-F7FDE7A14289}"/>
              </a:ext>
            </a:extLst>
          </p:cNvPr>
          <p:cNvCxnSpPr>
            <a:cxnSpLocks/>
          </p:cNvCxnSpPr>
          <p:nvPr/>
        </p:nvCxnSpPr>
        <p:spPr>
          <a:xfrm>
            <a:off x="2290436" y="2629307"/>
            <a:ext cx="1406864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75807A-2F34-968E-BD17-F76E5890BA20}"/>
              </a:ext>
            </a:extLst>
          </p:cNvPr>
          <p:cNvCxnSpPr>
            <a:stCxn id="5" idx="3"/>
          </p:cNvCxnSpPr>
          <p:nvPr/>
        </p:nvCxnSpPr>
        <p:spPr>
          <a:xfrm flipV="1">
            <a:off x="5136936" y="2571750"/>
            <a:ext cx="1002403" cy="2716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8B9B15-AF47-2A95-3D4D-008C83642FD8}"/>
              </a:ext>
            </a:extLst>
          </p:cNvPr>
          <p:cNvCxnSpPr>
            <a:cxnSpLocks/>
          </p:cNvCxnSpPr>
          <p:nvPr/>
        </p:nvCxnSpPr>
        <p:spPr>
          <a:xfrm>
            <a:off x="4380879" y="1769381"/>
            <a:ext cx="0" cy="417018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F970DE0-EFFE-B72B-3D3B-E5589E8E23E8}"/>
              </a:ext>
            </a:extLst>
          </p:cNvPr>
          <p:cNvCxnSpPr>
            <a:cxnSpLocks/>
          </p:cNvCxnSpPr>
          <p:nvPr/>
        </p:nvCxnSpPr>
        <p:spPr>
          <a:xfrm>
            <a:off x="4378673" y="927317"/>
            <a:ext cx="0" cy="422844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8E6C70-30E4-A442-0F56-0DA2D963559D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1892208" y="4132123"/>
            <a:ext cx="0" cy="355717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5840AF-32C9-FB64-6DD2-4AF24219FF9C}"/>
              </a:ext>
            </a:extLst>
          </p:cNvPr>
          <p:cNvCxnSpPr>
            <a:cxnSpLocks/>
          </p:cNvCxnSpPr>
          <p:nvPr/>
        </p:nvCxnSpPr>
        <p:spPr>
          <a:xfrm>
            <a:off x="4417118" y="4116614"/>
            <a:ext cx="0" cy="433622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C60826-9CF3-BEBF-4BED-6F6094C71E74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flipH="1">
            <a:off x="7066177" y="4122959"/>
            <a:ext cx="10812" cy="383394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B20C26A-6A1E-4C1B-E68D-B0B71DF17843}"/>
              </a:ext>
            </a:extLst>
          </p:cNvPr>
          <p:cNvCxnSpPr>
            <a:cxnSpLocks/>
          </p:cNvCxnSpPr>
          <p:nvPr/>
        </p:nvCxnSpPr>
        <p:spPr>
          <a:xfrm>
            <a:off x="2290436" y="3186545"/>
            <a:ext cx="4407209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E9D313D-B534-4653-C688-D66392C75441}"/>
              </a:ext>
            </a:extLst>
          </p:cNvPr>
          <p:cNvCxnSpPr>
            <a:cxnSpLocks/>
          </p:cNvCxnSpPr>
          <p:nvPr/>
        </p:nvCxnSpPr>
        <p:spPr>
          <a:xfrm>
            <a:off x="2290436" y="3186545"/>
            <a:ext cx="0" cy="442778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48A7A9F-AD3A-6CAC-80C1-2428DF90C7BB}"/>
              </a:ext>
            </a:extLst>
          </p:cNvPr>
          <p:cNvCxnSpPr>
            <a:cxnSpLocks/>
          </p:cNvCxnSpPr>
          <p:nvPr/>
        </p:nvCxnSpPr>
        <p:spPr>
          <a:xfrm>
            <a:off x="6696736" y="3186545"/>
            <a:ext cx="0" cy="433614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117B13B-B9EB-2823-84E2-FDBCDF35382B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417118" y="2962533"/>
            <a:ext cx="0" cy="657626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Google Shape;284;p26">
            <a:extLst>
              <a:ext uri="{FF2B5EF4-FFF2-40B4-BE49-F238E27FC236}">
                <a16:creationId xmlns:a16="http://schemas.microsoft.com/office/drawing/2014/main" id="{CF0A9751-A7F3-BCC5-5B97-DD00CC3F7D12}"/>
              </a:ext>
            </a:extLst>
          </p:cNvPr>
          <p:cNvSpPr/>
          <p:nvPr/>
        </p:nvSpPr>
        <p:spPr>
          <a:xfrm>
            <a:off x="1313530" y="4499625"/>
            <a:ext cx="1112951" cy="367502"/>
          </a:xfrm>
          <a:prstGeom prst="rect">
            <a:avLst/>
          </a:prstGeom>
          <a:solidFill>
            <a:srgbClr val="4DB6A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3BDF5807-ED43-6488-F593-82F82CC6E000}"/>
              </a:ext>
            </a:extLst>
          </p:cNvPr>
          <p:cNvSpPr txBox="1"/>
          <p:nvPr/>
        </p:nvSpPr>
        <p:spPr>
          <a:xfrm>
            <a:off x="-345907" y="449962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sz="2000" dirty="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Motor 1</a:t>
            </a:r>
            <a:endParaRPr lang="en-US" sz="1800" dirty="0">
              <a:solidFill>
                <a:schemeClr val="lt1"/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F40C2916-7D70-CBF3-C621-EFE6B856A896}"/>
              </a:ext>
            </a:extLst>
          </p:cNvPr>
          <p:cNvSpPr txBox="1"/>
          <p:nvPr/>
        </p:nvSpPr>
        <p:spPr>
          <a:xfrm>
            <a:off x="2173065" y="454686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sz="2000" dirty="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Motor 2</a:t>
            </a:r>
            <a:endParaRPr lang="en-US" sz="1800" dirty="0">
              <a:solidFill>
                <a:schemeClr val="lt1"/>
              </a:solidFill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830EAE0-9A90-B973-CFFD-11A77A2F2A0F}"/>
              </a:ext>
            </a:extLst>
          </p:cNvPr>
          <p:cNvSpPr txBox="1"/>
          <p:nvPr/>
        </p:nvSpPr>
        <p:spPr>
          <a:xfrm>
            <a:off x="6072877" y="4506353"/>
            <a:ext cx="1986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</a:pPr>
            <a:r>
              <a:rPr lang="en-US" sz="2000" dirty="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Pusher Block</a:t>
            </a:r>
            <a:endParaRPr lang="en-US" sz="1800" dirty="0">
              <a:solidFill>
                <a:schemeClr val="lt1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54FBC772-5358-4E72-7CBE-294850C7813A}"/>
              </a:ext>
            </a:extLst>
          </p:cNvPr>
          <p:cNvSpPr txBox="1"/>
          <p:nvPr/>
        </p:nvSpPr>
        <p:spPr>
          <a:xfrm>
            <a:off x="2270817" y="482073"/>
            <a:ext cx="4402739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mbria Math"/>
                <a:ea typeface="Cambria Math"/>
                <a:sym typeface="Cambria Math"/>
              </a:rPr>
              <a:t>AC Source</a:t>
            </a:r>
            <a:endParaRPr lang="en-US" sz="2000" dirty="0">
              <a:solidFill>
                <a:schemeClr val="lt1"/>
              </a:solidFill>
            </a:endParaRP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218EEC3E-74D4-CC83-0E70-536D0FC4E4E5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6" name="Slide Number Placeholder 3">
            <a:extLst>
              <a:ext uri="{FF2B5EF4-FFF2-40B4-BE49-F238E27FC236}">
                <a16:creationId xmlns:a16="http://schemas.microsoft.com/office/drawing/2014/main" id="{77AC2A77-5706-4A64-4867-919CB05B27A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8216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17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 animBg="1"/>
      <p:bldP spid="5" grpId="0" animBg="1"/>
      <p:bldP spid="7" grpId="0" animBg="1"/>
      <p:bldP spid="9" grpId="0" animBg="1"/>
      <p:bldP spid="16" grpId="0" animBg="1"/>
      <p:bldP spid="18" grpId="0" animBg="1"/>
      <p:bldP spid="21" grpId="0" animBg="1"/>
      <p:bldP spid="22" grpId="0" animBg="1"/>
      <p:bldP spid="24" grpId="0" animBg="1"/>
      <p:bldP spid="28" grpId="0" animBg="1"/>
      <p:bldP spid="29" grpId="0"/>
      <p:bldP spid="259" grpId="0" animBg="1"/>
      <p:bldP spid="268" grpId="0"/>
      <p:bldP spid="269" grpId="0"/>
      <p:bldP spid="270" grpId="0"/>
      <p:bldP spid="2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C9C13A-3DAA-F508-0F87-A2A129D2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5" y="3704209"/>
            <a:ext cx="2143125" cy="962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E3418F-8B96-3A9D-DA02-E6B9E97A4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9291"/>
            <a:ext cx="1717720" cy="1717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A3A6CF-7D68-27E7-D9D8-A86BAD6B8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009" y="997828"/>
            <a:ext cx="3258249" cy="25812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5B6B36-C37E-017C-6E40-F34B3906C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834470" y="1013562"/>
            <a:ext cx="1541717" cy="102781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0D207CC-0205-C308-A34C-14631EF981E4}"/>
              </a:ext>
            </a:extLst>
          </p:cNvPr>
          <p:cNvSpPr/>
          <p:nvPr/>
        </p:nvSpPr>
        <p:spPr>
          <a:xfrm>
            <a:off x="2795801" y="3854837"/>
            <a:ext cx="3258249" cy="12019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3B7C72-7726-4A0C-B117-56F023B80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355" y="3916223"/>
            <a:ext cx="1104966" cy="11049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896B558-A2F6-F7BC-5ABF-7CD0B9F5B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2343" y="3903344"/>
            <a:ext cx="1104965" cy="11049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6FFBE6A-B9BB-9128-571F-13DD6367E9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5307" y="3913214"/>
            <a:ext cx="1104965" cy="110496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54C45EA-26B9-4997-35FF-C51B7C42ECCD}"/>
              </a:ext>
            </a:extLst>
          </p:cNvPr>
          <p:cNvSpPr/>
          <p:nvPr/>
        </p:nvSpPr>
        <p:spPr>
          <a:xfrm>
            <a:off x="4829574" y="2684695"/>
            <a:ext cx="4167306" cy="11216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400260-4D8C-002B-CD07-72F0C3FBE9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994405">
            <a:off x="7062928" y="2879077"/>
            <a:ext cx="873228" cy="8852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3A7D76-8265-680C-F87D-8003DE6D8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994405">
            <a:off x="7993363" y="2920103"/>
            <a:ext cx="873228" cy="88524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B8B4109-06BE-7187-C40E-0D4CE5CC4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3884" y="580298"/>
            <a:ext cx="1288663" cy="1288663"/>
          </a:xfrm>
          <a:prstGeom prst="rect">
            <a:avLst/>
          </a:prstGeom>
        </p:spPr>
      </p:pic>
      <p:sp>
        <p:nvSpPr>
          <p:cNvPr id="34" name="Google Shape;233;p24">
            <a:extLst>
              <a:ext uri="{FF2B5EF4-FFF2-40B4-BE49-F238E27FC236}">
                <a16:creationId xmlns:a16="http://schemas.microsoft.com/office/drawing/2014/main" id="{7A2E61AE-0325-B7BD-7327-0BC3916980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713" y="66193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ARCHITECTURE</a:t>
            </a:r>
            <a:endParaRPr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D565FD-C2A0-8483-FECC-9A93D67ACB1A}"/>
              </a:ext>
            </a:extLst>
          </p:cNvPr>
          <p:cNvCxnSpPr/>
          <p:nvPr/>
        </p:nvCxnSpPr>
        <p:spPr>
          <a:xfrm>
            <a:off x="4301544" y="3065171"/>
            <a:ext cx="0" cy="673434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0202E7-0DC1-3461-692F-20B8220CB459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6054050" y="4455827"/>
            <a:ext cx="1209633" cy="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9A0F303-1B04-ACB2-E5DB-942BB9BC07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0069" y="2716966"/>
            <a:ext cx="2170454" cy="10485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536F195-1F9E-6574-1A1C-5B207AE733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8306" y="51460"/>
            <a:ext cx="2708023" cy="2512471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8ECC1D5-5513-D5C2-F9FC-CCBE4A606C79}"/>
              </a:ext>
            </a:extLst>
          </p:cNvPr>
          <p:cNvCxnSpPr>
            <a:cxnSpLocks/>
          </p:cNvCxnSpPr>
          <p:nvPr/>
        </p:nvCxnSpPr>
        <p:spPr>
          <a:xfrm flipV="1">
            <a:off x="7250806" y="3938343"/>
            <a:ext cx="0" cy="504604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DEEB2B9-567B-0034-4E4D-B86394C1F92B}"/>
              </a:ext>
            </a:extLst>
          </p:cNvPr>
          <p:cNvCxnSpPr/>
          <p:nvPr/>
        </p:nvCxnSpPr>
        <p:spPr>
          <a:xfrm flipV="1">
            <a:off x="5417789" y="2823232"/>
            <a:ext cx="0" cy="16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6FC0CB-FB5D-8935-00F0-FEB0863737D4}"/>
              </a:ext>
            </a:extLst>
          </p:cNvPr>
          <p:cNvCxnSpPr/>
          <p:nvPr/>
        </p:nvCxnSpPr>
        <p:spPr>
          <a:xfrm flipV="1">
            <a:off x="5512158" y="1320574"/>
            <a:ext cx="0" cy="151943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0F73CD1-6F76-9A54-12C0-C364EB76B863}"/>
              </a:ext>
            </a:extLst>
          </p:cNvPr>
          <p:cNvCxnSpPr/>
          <p:nvPr/>
        </p:nvCxnSpPr>
        <p:spPr>
          <a:xfrm>
            <a:off x="5499279" y="1320574"/>
            <a:ext cx="209993" cy="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2F9A4F-0B3A-27E8-300B-8311B99988DD}"/>
              </a:ext>
            </a:extLst>
          </p:cNvPr>
          <p:cNvCxnSpPr>
            <a:cxnSpLocks/>
          </p:cNvCxnSpPr>
          <p:nvPr/>
        </p:nvCxnSpPr>
        <p:spPr>
          <a:xfrm>
            <a:off x="7825916" y="1361601"/>
            <a:ext cx="251929" cy="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E25CC98-655E-2921-A941-75EBC7117BAA}"/>
              </a:ext>
            </a:extLst>
          </p:cNvPr>
          <p:cNvCxnSpPr>
            <a:cxnSpLocks/>
          </p:cNvCxnSpPr>
          <p:nvPr/>
        </p:nvCxnSpPr>
        <p:spPr>
          <a:xfrm flipH="1">
            <a:off x="1631151" y="3241242"/>
            <a:ext cx="1304890" cy="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411F3B1-F18D-82BE-0416-336814DFA0B7}"/>
              </a:ext>
            </a:extLst>
          </p:cNvPr>
          <p:cNvCxnSpPr>
            <a:cxnSpLocks/>
          </p:cNvCxnSpPr>
          <p:nvPr/>
        </p:nvCxnSpPr>
        <p:spPr>
          <a:xfrm>
            <a:off x="1161780" y="2617822"/>
            <a:ext cx="1266659" cy="0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B407F00-0133-7511-001B-84C820A1146B}"/>
              </a:ext>
            </a:extLst>
          </p:cNvPr>
          <p:cNvCxnSpPr>
            <a:cxnSpLocks/>
          </p:cNvCxnSpPr>
          <p:nvPr/>
        </p:nvCxnSpPr>
        <p:spPr>
          <a:xfrm flipH="1">
            <a:off x="1631151" y="3232136"/>
            <a:ext cx="9105" cy="394799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208A7E2-EC28-B64A-5C72-CFD932FDAAE4}"/>
              </a:ext>
            </a:extLst>
          </p:cNvPr>
          <p:cNvCxnSpPr>
            <a:cxnSpLocks/>
          </p:cNvCxnSpPr>
          <p:nvPr/>
        </p:nvCxnSpPr>
        <p:spPr>
          <a:xfrm flipH="1">
            <a:off x="3267110" y="1070324"/>
            <a:ext cx="495233" cy="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8C05D48-4C4B-D811-952C-144E8E7F20E6}"/>
              </a:ext>
            </a:extLst>
          </p:cNvPr>
          <p:cNvCxnSpPr>
            <a:cxnSpLocks/>
          </p:cNvCxnSpPr>
          <p:nvPr/>
        </p:nvCxnSpPr>
        <p:spPr>
          <a:xfrm flipH="1">
            <a:off x="3742751" y="1083129"/>
            <a:ext cx="9105" cy="394799"/>
          </a:xfrm>
          <a:prstGeom prst="straightConnector1">
            <a:avLst/>
          </a:prstGeom>
          <a:ln w="254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6E75EF7-5403-C3B6-4F63-D962CE5611C8}"/>
              </a:ext>
            </a:extLst>
          </p:cNvPr>
          <p:cNvSpPr txBox="1"/>
          <p:nvPr/>
        </p:nvSpPr>
        <p:spPr>
          <a:xfrm>
            <a:off x="8167998" y="424171"/>
            <a:ext cx="11176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1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Neonate</a:t>
            </a:r>
            <a:endParaRPr lang="en-GH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489E6C-950E-E0AC-1376-E8ADAE52C3A1}"/>
              </a:ext>
            </a:extLst>
          </p:cNvPr>
          <p:cNvSpPr txBox="1"/>
          <p:nvPr/>
        </p:nvSpPr>
        <p:spPr>
          <a:xfrm>
            <a:off x="7673687" y="2685869"/>
            <a:ext cx="11176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1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Motors</a:t>
            </a:r>
            <a:endParaRPr lang="en-GH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9C655B3-577B-FAA0-4E5C-D35CD9052E4A}"/>
              </a:ext>
            </a:extLst>
          </p:cNvPr>
          <p:cNvSpPr txBox="1"/>
          <p:nvPr/>
        </p:nvSpPr>
        <p:spPr>
          <a:xfrm>
            <a:off x="4980616" y="3494875"/>
            <a:ext cx="1379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1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Pusher block</a:t>
            </a:r>
            <a:endParaRPr lang="en-GH" b="1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8FD0609-C8E8-4065-970F-4665DF4E0C2A}"/>
              </a:ext>
            </a:extLst>
          </p:cNvPr>
          <p:cNvSpPr txBox="1"/>
          <p:nvPr/>
        </p:nvSpPr>
        <p:spPr>
          <a:xfrm>
            <a:off x="3267110" y="783463"/>
            <a:ext cx="11176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rgbClr val="32363F"/>
                </a:solidFill>
                <a:latin typeface="Cambria Math"/>
                <a:ea typeface="Cambria Math"/>
                <a:sym typeface="Cambria Math"/>
              </a:rPr>
              <a:t>Power</a:t>
            </a:r>
            <a:endParaRPr lang="en-GH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69F2FA5-A6F6-13FB-C9D4-A39348DFA6F6}"/>
              </a:ext>
            </a:extLst>
          </p:cNvPr>
          <p:cNvSpPr txBox="1"/>
          <p:nvPr/>
        </p:nvSpPr>
        <p:spPr>
          <a:xfrm>
            <a:off x="508883" y="4670734"/>
            <a:ext cx="11176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rgbClr val="32363F"/>
                </a:solidFill>
                <a:latin typeface="Cambria Math"/>
                <a:ea typeface="Cambria Math"/>
                <a:sym typeface="Cambria Math"/>
              </a:rPr>
              <a:t>LCD</a:t>
            </a:r>
            <a:endParaRPr lang="en-GH" b="1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BF3F1F5-B451-91EB-C897-344D77C9FCEF}"/>
              </a:ext>
            </a:extLst>
          </p:cNvPr>
          <p:cNvSpPr txBox="1"/>
          <p:nvPr/>
        </p:nvSpPr>
        <p:spPr>
          <a:xfrm>
            <a:off x="483122" y="1141927"/>
            <a:ext cx="11176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rgbClr val="32363F"/>
                </a:solidFill>
                <a:latin typeface="Cambria Math"/>
                <a:ea typeface="Cambria Math"/>
                <a:sym typeface="Cambria Math"/>
              </a:rPr>
              <a:t>Keypad</a:t>
            </a:r>
            <a:endParaRPr lang="en-GH" b="1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97A24B2-471A-7787-AC74-0C20711E0C45}"/>
              </a:ext>
            </a:extLst>
          </p:cNvPr>
          <p:cNvSpPr txBox="1"/>
          <p:nvPr/>
        </p:nvSpPr>
        <p:spPr>
          <a:xfrm>
            <a:off x="1732374" y="1966173"/>
            <a:ext cx="13930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1" dirty="0">
                <a:solidFill>
                  <a:srgbClr val="32363F"/>
                </a:solidFill>
                <a:latin typeface="Cambria Math"/>
                <a:ea typeface="Cambria Math"/>
                <a:sym typeface="Cambria Math"/>
              </a:rPr>
              <a:t>Arduino Mega</a:t>
            </a:r>
            <a:endParaRPr lang="en-GH" b="1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E396D7A6-A9A3-5A73-A828-4AF02F003F48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8" name="Slide Number Placeholder 3">
            <a:extLst>
              <a:ext uri="{FF2B5EF4-FFF2-40B4-BE49-F238E27FC236}">
                <a16:creationId xmlns:a16="http://schemas.microsoft.com/office/drawing/2014/main" id="{BDBF9DFD-FB3E-513B-030D-1A4AD94F68C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8217" y="462782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18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597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/>
          <p:nvPr/>
        </p:nvSpPr>
        <p:spPr>
          <a:xfrm>
            <a:off x="3959125" y="4367975"/>
            <a:ext cx="3023700" cy="46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6" name="Google Shape;306;p27"/>
          <p:cNvPicPr preferRelativeResize="0"/>
          <p:nvPr/>
        </p:nvPicPr>
        <p:blipFill rotWithShape="1">
          <a:blip r:embed="rId3">
            <a:alphaModFix/>
          </a:blip>
          <a:srcRect l="26316" t="31125" r="26429" b="13451"/>
          <a:stretch/>
        </p:blipFill>
        <p:spPr>
          <a:xfrm>
            <a:off x="1097250" y="959175"/>
            <a:ext cx="7263975" cy="40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7"/>
          <p:cNvSpPr txBox="1">
            <a:spLocks noGrp="1"/>
          </p:cNvSpPr>
          <p:nvPr>
            <p:ph type="title"/>
          </p:nvPr>
        </p:nvSpPr>
        <p:spPr>
          <a:xfrm>
            <a:off x="235500" y="292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DETAILED ELECTRICAL CONNECTION</a:t>
            </a:r>
            <a:endParaRPr dirty="0"/>
          </a:p>
        </p:txBody>
      </p:sp>
      <p:cxnSp>
        <p:nvCxnSpPr>
          <p:cNvPr id="308" name="Google Shape;308;p27"/>
          <p:cNvCxnSpPr/>
          <p:nvPr/>
        </p:nvCxnSpPr>
        <p:spPr>
          <a:xfrm>
            <a:off x="5418775" y="3626575"/>
            <a:ext cx="1262700" cy="729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27"/>
          <p:cNvCxnSpPr/>
          <p:nvPr/>
        </p:nvCxnSpPr>
        <p:spPr>
          <a:xfrm>
            <a:off x="5418775" y="3568650"/>
            <a:ext cx="1691400" cy="799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7"/>
          <p:cNvSpPr txBox="1"/>
          <p:nvPr/>
        </p:nvSpPr>
        <p:spPr>
          <a:xfrm>
            <a:off x="568350" y="1226775"/>
            <a:ext cx="1691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Voltage booster</a:t>
            </a:r>
            <a:endParaRPr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1" name="Google Shape;311;p27"/>
          <p:cNvSpPr txBox="1"/>
          <p:nvPr/>
        </p:nvSpPr>
        <p:spPr>
          <a:xfrm>
            <a:off x="568350" y="3568650"/>
            <a:ext cx="1691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Voltage booster</a:t>
            </a:r>
            <a:endParaRPr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2" name="Google Shape;312;p27"/>
          <p:cNvSpPr txBox="1"/>
          <p:nvPr/>
        </p:nvSpPr>
        <p:spPr>
          <a:xfrm>
            <a:off x="6605650" y="2137338"/>
            <a:ext cx="1691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Keypad</a:t>
            </a:r>
            <a:endParaRPr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3" name="Google Shape;313;p27"/>
          <p:cNvSpPr txBox="1"/>
          <p:nvPr/>
        </p:nvSpPr>
        <p:spPr>
          <a:xfrm>
            <a:off x="6681475" y="1293488"/>
            <a:ext cx="1691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LCD</a:t>
            </a:r>
            <a:endParaRPr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6344750" y="3406963"/>
            <a:ext cx="1691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Motor Driver</a:t>
            </a:r>
            <a:endParaRPr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5" name="Google Shape;315;p27"/>
          <p:cNvSpPr txBox="1"/>
          <p:nvPr/>
        </p:nvSpPr>
        <p:spPr>
          <a:xfrm>
            <a:off x="403725" y="2137325"/>
            <a:ext cx="1691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Motor Driver</a:t>
            </a:r>
            <a:endParaRPr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16" name="Google Shape;316;p27"/>
          <p:cNvSpPr txBox="1"/>
          <p:nvPr/>
        </p:nvSpPr>
        <p:spPr>
          <a:xfrm>
            <a:off x="6605650" y="1739888"/>
            <a:ext cx="1691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mbria Math"/>
                <a:ea typeface="Cambria Math"/>
                <a:cs typeface="Cambria Math"/>
                <a:sym typeface="Cambria Math"/>
              </a:rPr>
              <a:t>Arduino Mega</a:t>
            </a:r>
            <a:endParaRPr sz="17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317" name="Google Shape;317;p27"/>
          <p:cNvCxnSpPr/>
          <p:nvPr/>
        </p:nvCxnSpPr>
        <p:spPr>
          <a:xfrm rot="10800000" flipH="1">
            <a:off x="5240050" y="1963088"/>
            <a:ext cx="1441800" cy="30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947CED7F-55BC-7C03-F100-1F9203B6B8BD}"/>
              </a:ext>
            </a:extLst>
          </p:cNvPr>
          <p:cNvSpPr/>
          <p:nvPr/>
        </p:nvSpPr>
        <p:spPr>
          <a:xfrm>
            <a:off x="8746809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6BCE1E5-5974-4B10-FAE7-BED89552EBE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19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26" y="1053050"/>
            <a:ext cx="3398550" cy="36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4003763" y="4200880"/>
            <a:ext cx="38499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 elit. Duis sit amet odio vel purus bibendum luctus.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8" name="Google Shape;78;p14"/>
          <p:cNvGrpSpPr/>
          <p:nvPr/>
        </p:nvGrpSpPr>
        <p:grpSpPr>
          <a:xfrm rot="2700000">
            <a:off x="5203374" y="-225113"/>
            <a:ext cx="2546976" cy="2546976"/>
            <a:chOff x="1293736" y="1258050"/>
            <a:chExt cx="2547000" cy="2547000"/>
          </a:xfrm>
        </p:grpSpPr>
        <p:sp>
          <p:nvSpPr>
            <p:cNvPr id="79" name="Google Shape;79;p14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 rot="-2896952">
              <a:off x="1510757" y="3205302"/>
              <a:ext cx="374178" cy="3741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200" b="1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" name="Google Shape;81;p14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Cambria Math"/>
                  <a:ea typeface="Cambria Math"/>
                  <a:cs typeface="Cambria Math"/>
                  <a:sym typeface="Cambria Math"/>
                </a:rPr>
                <a:t>BACKGROUND</a:t>
              </a:r>
              <a:endParaRPr b="1"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grpSp>
        <p:nvGrpSpPr>
          <p:cNvPr id="82" name="Google Shape;82;p14"/>
          <p:cNvGrpSpPr/>
          <p:nvPr/>
        </p:nvGrpSpPr>
        <p:grpSpPr>
          <a:xfrm rot="2700000">
            <a:off x="5203374" y="613087"/>
            <a:ext cx="2546976" cy="2546976"/>
            <a:chOff x="1293736" y="1258050"/>
            <a:chExt cx="2547000" cy="2547000"/>
          </a:xfrm>
        </p:grpSpPr>
        <p:sp>
          <p:nvSpPr>
            <p:cNvPr id="83" name="Google Shape;83;p14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 rot="-2896952">
              <a:off x="1510757" y="3205302"/>
              <a:ext cx="374178" cy="3741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200" b="1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5" name="Google Shape;85;p14"/>
          <p:cNvGrpSpPr/>
          <p:nvPr/>
        </p:nvGrpSpPr>
        <p:grpSpPr>
          <a:xfrm rot="2700000">
            <a:off x="5203374" y="1451287"/>
            <a:ext cx="2546976" cy="2546976"/>
            <a:chOff x="1293736" y="1258050"/>
            <a:chExt cx="2547000" cy="2547000"/>
          </a:xfrm>
        </p:grpSpPr>
        <p:sp>
          <p:nvSpPr>
            <p:cNvPr id="86" name="Google Shape;86;p14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 rot="-2896952">
              <a:off x="1510757" y="3205302"/>
              <a:ext cx="374178" cy="3741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200" b="1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8" name="Google Shape;88;p14"/>
          <p:cNvGrpSpPr/>
          <p:nvPr/>
        </p:nvGrpSpPr>
        <p:grpSpPr>
          <a:xfrm rot="2700000">
            <a:off x="5203374" y="2213287"/>
            <a:ext cx="2546976" cy="2546976"/>
            <a:chOff x="1293736" y="1258050"/>
            <a:chExt cx="2547000" cy="2547000"/>
          </a:xfrm>
        </p:grpSpPr>
        <p:sp>
          <p:nvSpPr>
            <p:cNvPr id="89" name="Google Shape;89;p14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 rot="-2896952">
              <a:off x="1510757" y="3205302"/>
              <a:ext cx="374178" cy="3741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200" b="1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" name="Google Shape;91;p14"/>
          <p:cNvGrpSpPr/>
          <p:nvPr/>
        </p:nvGrpSpPr>
        <p:grpSpPr>
          <a:xfrm rot="2700000">
            <a:off x="5203374" y="3051487"/>
            <a:ext cx="2546976" cy="2546976"/>
            <a:chOff x="1293736" y="1258050"/>
            <a:chExt cx="2547000" cy="2547000"/>
          </a:xfrm>
        </p:grpSpPr>
        <p:sp>
          <p:nvSpPr>
            <p:cNvPr id="92" name="Google Shape;92;p14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 rot="-2896952">
              <a:off x="1510757" y="3205302"/>
              <a:ext cx="374178" cy="37417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155B54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1200" b="1">
                <a:solidFill>
                  <a:srgbClr val="155B5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94" name="Google Shape;94;p14"/>
          <p:cNvCxnSpPr>
            <a:endCxn id="80" idx="2"/>
          </p:cNvCxnSpPr>
          <p:nvPr/>
        </p:nvCxnSpPr>
        <p:spPr>
          <a:xfrm rot="10800000" flipH="1">
            <a:off x="2563434" y="1053043"/>
            <a:ext cx="2503200" cy="8442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4"/>
          <p:cNvCxnSpPr>
            <a:endCxn id="84" idx="2"/>
          </p:cNvCxnSpPr>
          <p:nvPr/>
        </p:nvCxnSpPr>
        <p:spPr>
          <a:xfrm rot="10800000" flipH="1">
            <a:off x="3032334" y="1891243"/>
            <a:ext cx="2034300" cy="461100"/>
          </a:xfrm>
          <a:prstGeom prst="bentConnector3">
            <a:avLst>
              <a:gd name="adj1" fmla="val 49992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4"/>
          <p:cNvCxnSpPr/>
          <p:nvPr/>
        </p:nvCxnSpPr>
        <p:spPr>
          <a:xfrm rot="10800000" flipH="1">
            <a:off x="3156534" y="2729443"/>
            <a:ext cx="1910100" cy="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4"/>
          <p:cNvCxnSpPr>
            <a:endCxn id="93" idx="2"/>
          </p:cNvCxnSpPr>
          <p:nvPr/>
        </p:nvCxnSpPr>
        <p:spPr>
          <a:xfrm>
            <a:off x="2749134" y="3786343"/>
            <a:ext cx="2317500" cy="543300"/>
          </a:xfrm>
          <a:prstGeom prst="bentConnector3">
            <a:avLst>
              <a:gd name="adj1" fmla="val 49993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4"/>
          <p:cNvCxnSpPr>
            <a:endCxn id="90" idx="2"/>
          </p:cNvCxnSpPr>
          <p:nvPr/>
        </p:nvCxnSpPr>
        <p:spPr>
          <a:xfrm>
            <a:off x="3115134" y="3221143"/>
            <a:ext cx="1951500" cy="270300"/>
          </a:xfrm>
          <a:prstGeom prst="bentConnector3">
            <a:avLst>
              <a:gd name="adj1" fmla="val 49992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4"/>
          <p:cNvSpPr txBox="1"/>
          <p:nvPr/>
        </p:nvSpPr>
        <p:spPr>
          <a:xfrm>
            <a:off x="5447748" y="1694825"/>
            <a:ext cx="2830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mbria Math"/>
                <a:ea typeface="Cambria Math"/>
                <a:cs typeface="Cambria Math"/>
                <a:sym typeface="Cambria Math"/>
              </a:rPr>
              <a:t>PROBLEM STATEMENT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5578783" y="2548143"/>
            <a:ext cx="23325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mbria Math"/>
                <a:ea typeface="Cambria Math"/>
                <a:cs typeface="Cambria Math"/>
                <a:sym typeface="Cambria Math"/>
              </a:rPr>
              <a:t>SCOPE OF PROJECT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311700" y="3150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5426374" y="3310150"/>
            <a:ext cx="263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mbria Math"/>
                <a:ea typeface="Cambria Math"/>
                <a:cs typeface="Cambria Math"/>
                <a:sym typeface="Cambria Math"/>
              </a:rPr>
              <a:t>LITERATURE REVIEW</a:t>
            </a:r>
            <a:endParaRPr b="1" dirty="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5426374" y="4148350"/>
            <a:ext cx="263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mbria Math"/>
                <a:ea typeface="Cambria Math"/>
                <a:cs typeface="Cambria Math"/>
                <a:sym typeface="Cambria Math"/>
              </a:rPr>
              <a:t>ANET 4.0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F5EED92-1CDA-E3FF-26EC-F01907AF1075}"/>
              </a:ext>
            </a:extLst>
          </p:cNvPr>
          <p:cNvSpPr/>
          <p:nvPr/>
        </p:nvSpPr>
        <p:spPr>
          <a:xfrm>
            <a:off x="8798325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9B091E1-FAE8-9D45-B6BA-AA69B7CA1ED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8217" y="4652629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MODEL</a:t>
            </a:r>
            <a:endParaRPr/>
          </a:p>
        </p:txBody>
      </p:sp>
      <p:pic>
        <p:nvPicPr>
          <p:cNvPr id="3" name="IMG_3937">
            <a:hlinkClick r:id="" action="ppaction://media"/>
            <a:extLst>
              <a:ext uri="{FF2B5EF4-FFF2-40B4-BE49-F238E27FC236}">
                <a16:creationId xmlns:a16="http://schemas.microsoft.com/office/drawing/2014/main" id="{008E68C8-6947-DEF0-9C02-CBD45943AB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700" y="1401939"/>
            <a:ext cx="6319936" cy="345807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DA95DF8-939E-CB05-23A3-40CFC8368CF7}"/>
              </a:ext>
            </a:extLst>
          </p:cNvPr>
          <p:cNvSpPr/>
          <p:nvPr/>
        </p:nvSpPr>
        <p:spPr>
          <a:xfrm>
            <a:off x="8746809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8ACE574-9504-9D54-F6B0-F3AF6E8E98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20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" name="Google Shape;461;p13"/>
          <p:cNvGraphicFramePr/>
          <p:nvPr>
            <p:extLst>
              <p:ext uri="{D42A27DB-BD31-4B8C-83A1-F6EECF244321}">
                <p14:modId xmlns:p14="http://schemas.microsoft.com/office/powerpoint/2010/main" val="2410921880"/>
              </p:ext>
            </p:extLst>
          </p:nvPr>
        </p:nvGraphicFramePr>
        <p:xfrm>
          <a:off x="112422" y="746851"/>
          <a:ext cx="8919155" cy="40605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11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0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0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0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08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08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08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08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208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082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082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5262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u="none" strike="noStrike" cap="none" dirty="0"/>
                        <a:t>May</a:t>
                      </a:r>
                      <a:endParaRPr sz="1600" u="none" strike="noStrike" cap="none" dirty="0"/>
                    </a:p>
                  </a:txBody>
                  <a:tcPr marL="68600" marR="6860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H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u="none" strike="noStrike" cap="none" dirty="0"/>
                        <a:t>June</a:t>
                      </a:r>
                      <a:endParaRPr sz="1600" u="none" strike="noStrike" cap="none" dirty="0"/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H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u="none" strike="noStrike" cap="none"/>
                        <a:t>July</a:t>
                      </a:r>
                      <a:endParaRPr sz="1600" u="none" strike="noStrike" cap="none"/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4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</a:rPr>
                        <a:t>Week 01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</a:rPr>
                        <a:t>Week 02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</a:rPr>
                        <a:t>Week 03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</a:rPr>
                        <a:t>Week 04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</a:rPr>
                        <a:t>Week 01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</a:rPr>
                        <a:t>Week 02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</a:rPr>
                        <a:t>Week 03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</a:rPr>
                        <a:t>Week 04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</a:rPr>
                        <a:t>Week 01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</a:rPr>
                        <a:t>Week 02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</a:rPr>
                        <a:t>Week 03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100" u="none" strike="noStrike" cap="none" dirty="0">
                          <a:solidFill>
                            <a:srgbClr val="000000"/>
                          </a:solidFill>
                        </a:rPr>
                        <a:t>Week 04</a:t>
                      </a:r>
                      <a:endParaRPr sz="1600" u="none" strike="noStrike" cap="none" dirty="0">
                        <a:solidFill>
                          <a:srgbClr val="000000"/>
                        </a:solidFill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78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800" u="none" strike="noStrike" cap="none" dirty="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/>
                          <a:sym typeface="Verdana"/>
                        </a:rPr>
                        <a:t>Components</a:t>
                      </a:r>
                      <a:endParaRPr sz="2800" u="none" strike="noStrike" cap="none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 dirty="0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 dirty="0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62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600" u="none" strike="noStrike" cap="none" dirty="0"/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2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erdana"/>
                          <a:sym typeface="Verdana"/>
                        </a:rPr>
                        <a:t>Simulation</a:t>
                      </a:r>
                      <a:endParaRPr lang="en-US" sz="2800" u="none" strike="noStrike" cap="none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 dirty="0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  <a:tabLst/>
                        <a:defRPr/>
                      </a:pP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Verdana"/>
                        </a:rPr>
                        <a:t>Building</a:t>
                      </a: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 dirty="0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 dirty="0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7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26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sz="1800" u="none" strike="noStrike" cap="none" dirty="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Testing</a:t>
                      </a: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 dirty="0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170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u="none" strike="noStrike" cap="none" dirty="0">
                          <a:solidFill>
                            <a:schemeClr val="l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Documentation</a:t>
                      </a:r>
                      <a:endParaRPr sz="1600" u="none" strike="noStrike" cap="none" dirty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23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endParaRPr lang="en-US" sz="1600" u="none" strike="noStrike" cap="none" dirty="0">
                        <a:solidFill>
                          <a:schemeClr val="l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600" marR="68600" marT="34300" marB="3430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000" u="none" strike="noStrike" cap="none" dirty="0"/>
                    </a:p>
                  </a:txBody>
                  <a:tcPr marL="68600" marR="68600" marT="34300" marB="34300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70" name="Google Shape;470;p13"/>
          <p:cNvSpPr txBox="1">
            <a:spLocks noGrp="1"/>
          </p:cNvSpPr>
          <p:nvPr>
            <p:ph type="title"/>
          </p:nvPr>
        </p:nvSpPr>
        <p:spPr>
          <a:xfrm>
            <a:off x="172030" y="180554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The Next Steps…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43EDED-C691-243F-536C-4DE2D6374721}"/>
              </a:ext>
            </a:extLst>
          </p:cNvPr>
          <p:cNvSpPr/>
          <p:nvPr/>
        </p:nvSpPr>
        <p:spPr>
          <a:xfrm>
            <a:off x="1606370" y="746851"/>
            <a:ext cx="2395471" cy="35804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0" i="0" u="none" strike="noStrike" cap="none" dirty="0">
                <a:solidFill>
                  <a:schemeClr val="l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/>
                <a:sym typeface="Calibri"/>
              </a:rPr>
              <a:t>May</a:t>
            </a:r>
            <a:endParaRPr lang="en-GH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A0C58C-1759-03F5-81AF-F1F488AA7256}"/>
              </a:ext>
            </a:extLst>
          </p:cNvPr>
          <p:cNvSpPr/>
          <p:nvPr/>
        </p:nvSpPr>
        <p:spPr>
          <a:xfrm>
            <a:off x="4001841" y="755672"/>
            <a:ext cx="2681109" cy="35804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l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/>
                <a:sym typeface="Calibri"/>
              </a:rPr>
              <a:t>June</a:t>
            </a:r>
            <a:endParaRPr lang="en-GH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D2CC3E-58AB-7EC2-F9C8-8A4205E0F652}"/>
              </a:ext>
            </a:extLst>
          </p:cNvPr>
          <p:cNvSpPr/>
          <p:nvPr/>
        </p:nvSpPr>
        <p:spPr>
          <a:xfrm>
            <a:off x="6659527" y="760675"/>
            <a:ext cx="2395471" cy="35804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0" i="0" u="none" strike="noStrike" cap="none" dirty="0">
                <a:solidFill>
                  <a:schemeClr val="l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/>
                <a:sym typeface="Calibri"/>
              </a:rPr>
              <a:t>July</a:t>
            </a:r>
            <a:endParaRPr lang="en-GH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D06BC2-221B-7F9E-3C56-73E946683FBC}"/>
              </a:ext>
            </a:extLst>
          </p:cNvPr>
          <p:cNvSpPr/>
          <p:nvPr/>
        </p:nvSpPr>
        <p:spPr>
          <a:xfrm>
            <a:off x="1659423" y="1566706"/>
            <a:ext cx="1083777" cy="32886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600" u="none" strike="noStrike" cap="none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Verdana"/>
                <a:sym typeface="Verdana"/>
              </a:rPr>
              <a:t>Ordering</a:t>
            </a:r>
            <a:endParaRPr lang="en-US" sz="2400" u="none" strike="noStrike" cap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925365-A034-68D0-8D70-52166B03B951}"/>
              </a:ext>
            </a:extLst>
          </p:cNvPr>
          <p:cNvSpPr/>
          <p:nvPr/>
        </p:nvSpPr>
        <p:spPr>
          <a:xfrm>
            <a:off x="2280251" y="2381115"/>
            <a:ext cx="2223509" cy="32886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Verdana"/>
              </a:rPr>
              <a:t>Performance analysis</a:t>
            </a:r>
            <a:endParaRPr lang="en-US" sz="2400" u="none" strike="noStrike" cap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BB30FAB-A483-756B-B142-8931201234E4}"/>
              </a:ext>
            </a:extLst>
          </p:cNvPr>
          <p:cNvSpPr/>
          <p:nvPr/>
        </p:nvSpPr>
        <p:spPr>
          <a:xfrm>
            <a:off x="4046950" y="2845402"/>
            <a:ext cx="1287918" cy="23033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Verdana"/>
              </a:rPr>
              <a:t>Assembling</a:t>
            </a:r>
            <a:endParaRPr lang="en-US" sz="2400" u="none" strike="noStrike" cap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C6BCCB7-853A-6C06-5254-473D62199B4C}"/>
              </a:ext>
            </a:extLst>
          </p:cNvPr>
          <p:cNvSpPr/>
          <p:nvPr/>
        </p:nvSpPr>
        <p:spPr>
          <a:xfrm>
            <a:off x="4791456" y="3211161"/>
            <a:ext cx="1390980" cy="230335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Verdana"/>
              </a:rPr>
              <a:t>Prototyping</a:t>
            </a:r>
            <a:endParaRPr lang="en-US" sz="2400" u="none" strike="noStrike" cap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F9CA98-971B-BC3D-F809-6BF51B2CEC6C}"/>
              </a:ext>
            </a:extLst>
          </p:cNvPr>
          <p:cNvSpPr/>
          <p:nvPr/>
        </p:nvSpPr>
        <p:spPr>
          <a:xfrm>
            <a:off x="5964037" y="3606476"/>
            <a:ext cx="1390980" cy="23033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600" u="none" strike="noStrike" cap="none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Verdana"/>
              </a:rPr>
              <a:t>Animal </a:t>
            </a:r>
            <a:r>
              <a:rPr lang="en-US" sz="16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Verdana"/>
              </a:rPr>
              <a:t>Test</a:t>
            </a:r>
            <a:endParaRPr lang="en-US" sz="2400" u="none" strike="noStrike" cap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E07ABBD-489C-D73B-225A-3E4A6E3E0B61}"/>
              </a:ext>
            </a:extLst>
          </p:cNvPr>
          <p:cNvSpPr/>
          <p:nvPr/>
        </p:nvSpPr>
        <p:spPr>
          <a:xfrm>
            <a:off x="6455393" y="4001791"/>
            <a:ext cx="2577206" cy="2303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600" u="none" strike="noStrike" cap="none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Verdana"/>
              </a:rPr>
              <a:t>Presentation to specialist</a:t>
            </a:r>
            <a:endParaRPr lang="en-US" sz="2400" u="none" strike="noStrike" cap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3F64745-05BD-8178-005F-29759CD8021F}"/>
              </a:ext>
            </a:extLst>
          </p:cNvPr>
          <p:cNvSpPr/>
          <p:nvPr/>
        </p:nvSpPr>
        <p:spPr>
          <a:xfrm>
            <a:off x="6455392" y="4447445"/>
            <a:ext cx="2576186" cy="2303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600" u="none" strike="noStrike" cap="none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Verdana"/>
              </a:rPr>
              <a:t>Further Recommendation</a:t>
            </a:r>
            <a:endParaRPr lang="en-US" sz="2400" u="none" strike="noStrike" cap="none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9"/>
          <p:cNvSpPr txBox="1">
            <a:spLocks noGrp="1"/>
          </p:cNvSpPr>
          <p:nvPr>
            <p:ph type="title"/>
          </p:nvPr>
        </p:nvSpPr>
        <p:spPr>
          <a:xfrm>
            <a:off x="131396" y="60258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331" name="Google Shape;331;p29"/>
          <p:cNvSpPr txBox="1">
            <a:spLocks noGrp="1"/>
          </p:cNvSpPr>
          <p:nvPr>
            <p:ph type="body" idx="1"/>
          </p:nvPr>
        </p:nvSpPr>
        <p:spPr>
          <a:xfrm>
            <a:off x="131396" y="727423"/>
            <a:ext cx="8889762" cy="34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7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[1] </a:t>
            </a:r>
            <a:r>
              <a:rPr lang="en-US" sz="17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Agbedor</a:t>
            </a:r>
            <a:r>
              <a:rPr lang="en-US" sz="17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A., </a:t>
            </a:r>
            <a:r>
              <a:rPr lang="en-US" sz="17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Abisba</a:t>
            </a:r>
            <a:r>
              <a:rPr lang="en-US" sz="17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A., &amp; Frimpong, N. (2022). Automated Neonatal Exchange Transfusion System 3.0. Kwame Nkrumah University of Science and Technology(1), 10 - 40. 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7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[2] </a:t>
            </a:r>
            <a:r>
              <a:rPr lang="en-US" sz="17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Altunhan</a:t>
            </a:r>
            <a:r>
              <a:rPr lang="en-US" sz="17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H., Annagür, A., </a:t>
            </a:r>
            <a:r>
              <a:rPr lang="en-US" sz="17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Tarakçi</a:t>
            </a:r>
            <a:r>
              <a:rPr lang="en-US" sz="17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N., Konak, M., </a:t>
            </a:r>
            <a:r>
              <a:rPr lang="en-US" sz="17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Ertuğrul</a:t>
            </a:r>
            <a:r>
              <a:rPr lang="en-US" sz="17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S., &amp; </a:t>
            </a:r>
            <a:r>
              <a:rPr lang="en-US" sz="17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Örs</a:t>
            </a:r>
            <a:r>
              <a:rPr lang="en-US" sz="17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R. (2016). Fully automated simultaneous umbilical arteriovenous exchange transfusion in term and late preterm infants with neonatal hyperbilirubinemia. The Journal of Maternal-Fetal &amp; Neonatal Medicine, 29(8), 1274-1278. 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7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[3] ANDREW, A., ABISBA, A. B., &amp; FRIMPONG, N. K. ( 2022). Automated Neonatal Exchange Transfusion System 3.0 Kwame Nkrumah University of Science and Technology]. 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7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[4] Ar-Rayyan. (2020). How to Care for Your Baby with Jaundice. 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7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[5] Badiee, Z. (2007). Exchange transfusion in neonatal hyperbilirubinemia: experience in Isfahan, Iran. Singapore medical journal, 48(5), 421. </a:t>
            </a:r>
            <a:endParaRPr lang="en-GH" sz="17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3345F65-1B57-3D92-DC3B-87AA7719A897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E7F0A81-E706-0F36-5D04-D46FEDA908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8216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22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25" y="1009650"/>
            <a:ext cx="760095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CD4EF23-F69A-441B-4406-ACCA87222CBD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25DB1CD2-4D2B-5FE0-66FF-3F1C79E3900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8216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23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/>
          <p:nvPr/>
        </p:nvSpPr>
        <p:spPr>
          <a:xfrm>
            <a:off x="2125" y="2062625"/>
            <a:ext cx="2753400" cy="1992600"/>
          </a:xfrm>
          <a:prstGeom prst="rect">
            <a:avLst/>
          </a:prstGeom>
          <a:solidFill>
            <a:srgbClr val="4DB6AC"/>
          </a:solidFill>
          <a:ln w="9525" cap="flat" cmpd="sng">
            <a:solidFill>
              <a:srgbClr val="4DB6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/>
          </p:nvPr>
        </p:nvSpPr>
        <p:spPr>
          <a:xfrm>
            <a:off x="586475" y="2927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APPENDICES</a:t>
            </a:r>
            <a:endParaRPr/>
          </a:p>
        </p:txBody>
      </p:sp>
      <p:pic>
        <p:nvPicPr>
          <p:cNvPr id="345" name="Google Shape;3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900" y="0"/>
            <a:ext cx="5405106" cy="503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1"/>
          <p:cNvSpPr txBox="1">
            <a:spLocks noGrp="1"/>
          </p:cNvSpPr>
          <p:nvPr>
            <p:ph type="title"/>
          </p:nvPr>
        </p:nvSpPr>
        <p:spPr>
          <a:xfrm>
            <a:off x="235500" y="22968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4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Bilirubin </a:t>
            </a:r>
            <a:endParaRPr sz="354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4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Breakdown</a:t>
            </a:r>
            <a:endParaRPr sz="354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FEF83E6-7F9F-E150-E812-A4137CDF0F5C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B1019BE-1B99-2B69-DE88-9D7FBBED6A7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8216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24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247050" y="132209"/>
            <a:ext cx="7657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of Hyperbilirubinemia</a:t>
            </a:r>
            <a:endParaRPr/>
          </a:p>
        </p:txBody>
      </p:sp>
      <p:sp>
        <p:nvSpPr>
          <p:cNvPr id="135" name="Google Shape;135;p18"/>
          <p:cNvSpPr txBox="1"/>
          <p:nvPr/>
        </p:nvSpPr>
        <p:spPr>
          <a:xfrm>
            <a:off x="3197800" y="375250"/>
            <a:ext cx="77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949750" y="860900"/>
            <a:ext cx="3028625" cy="17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/>
          <p:nvPr/>
        </p:nvSpPr>
        <p:spPr>
          <a:xfrm>
            <a:off x="7079900" y="2633925"/>
            <a:ext cx="1420200" cy="289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>
            <a:off x="6783625" y="3216475"/>
            <a:ext cx="2154102" cy="8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94" y="775450"/>
            <a:ext cx="6595767" cy="407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A922-6269-EC41-7434-C72597682D8F}"/>
              </a:ext>
            </a:extLst>
          </p:cNvPr>
          <p:cNvSpPr txBox="1"/>
          <p:nvPr/>
        </p:nvSpPr>
        <p:spPr>
          <a:xfrm>
            <a:off x="6353105" y="4159541"/>
            <a:ext cx="5454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[5]</a:t>
            </a:r>
            <a:endParaRPr lang="en-GH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8928266-47DA-FA73-7FFD-4BC809E4B0E4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BCA45-02F1-BB80-4AC7-CF96495FAA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9920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25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D374A3D-8B41-0692-85C5-20983DA688E4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7F880-4EFA-2409-D262-6D52D39F3FD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Google Shape;117;p16">
            <a:extLst>
              <a:ext uri="{FF2B5EF4-FFF2-40B4-BE49-F238E27FC236}">
                <a16:creationId xmlns:a16="http://schemas.microsoft.com/office/drawing/2014/main" id="{D61F2E87-7592-A9B6-985D-E3B7F4F3F6AF}"/>
              </a:ext>
            </a:extLst>
          </p:cNvPr>
          <p:cNvSpPr txBox="1">
            <a:spLocks/>
          </p:cNvSpPr>
          <p:nvPr/>
        </p:nvSpPr>
        <p:spPr>
          <a:xfrm>
            <a:off x="110298" y="185301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dirty="0"/>
              <a:t>HYPERBILIRUBINEMIA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8B8AD4-6E5B-33DB-798B-543BDDFD5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66" y="892498"/>
            <a:ext cx="4183158" cy="40785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1A3256-03BE-0801-83BF-C2816C8D4A5B}"/>
              </a:ext>
            </a:extLst>
          </p:cNvPr>
          <p:cNvSpPr/>
          <p:nvPr/>
        </p:nvSpPr>
        <p:spPr>
          <a:xfrm>
            <a:off x="5151549" y="4263881"/>
            <a:ext cx="1210614" cy="617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16051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HYPERBILIRUBINEMIA</a:t>
            </a:r>
            <a:endParaRPr dirty="0"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0" y="2587100"/>
            <a:ext cx="4776000" cy="24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40" dirty="0">
              <a:solidFill>
                <a:srgbClr val="32363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429260">
              <a:lnSpc>
                <a:spcPct val="150000"/>
              </a:lnSpc>
              <a:buClr>
                <a:srgbClr val="32363F"/>
              </a:buClr>
              <a:buSzPts val="2240"/>
              <a:buFont typeface="Wingdings" panose="05000000000000000000" pitchFamily="2" charset="2"/>
              <a:buChar char="§"/>
            </a:pPr>
            <a:r>
              <a:rPr lang="en" sz="224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In Ghana these blood diseases are predominant. </a:t>
            </a:r>
            <a:endParaRPr sz="2240" dirty="0">
              <a:solidFill>
                <a:srgbClr val="32363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endParaRPr sz="1729" dirty="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300" y="1245268"/>
            <a:ext cx="4145475" cy="295363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/>
        </p:nvSpPr>
        <p:spPr>
          <a:xfrm>
            <a:off x="13075" y="1222193"/>
            <a:ext cx="5184300" cy="173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08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63F"/>
              </a:buClr>
              <a:buSzPts val="2240"/>
              <a:buFont typeface="Wingdings" panose="05000000000000000000" pitchFamily="2" charset="2"/>
              <a:buChar char="§"/>
            </a:pPr>
            <a:r>
              <a:rPr lang="en" sz="224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Blood-related issues such as jaundice, hyperbilirubinemia, and are present in newborns.[3]</a:t>
            </a:r>
            <a:endParaRPr dirty="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7B9E122-807E-0A2E-DA83-71AC40A6F221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FF546A2-1F58-2414-7FF6-D60ABD210B5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3EB65C3-203F-2093-5A15-EA344945F819}"/>
              </a:ext>
            </a:extLst>
          </p:cNvPr>
          <p:cNvSpPr/>
          <p:nvPr/>
        </p:nvSpPr>
        <p:spPr>
          <a:xfrm>
            <a:off x="1191295" y="4509328"/>
            <a:ext cx="1912513" cy="415498"/>
          </a:xfrm>
          <a:prstGeom prst="roundRect">
            <a:avLst/>
          </a:prstGeom>
          <a:solidFill>
            <a:schemeClr val="bg1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8977E-E930-16A1-87AC-9985D2573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EXISTING SOLUTIONS</a:t>
            </a:r>
            <a:endParaRPr lang="en-G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1C555C-EC9A-D8FD-8E19-69D61F0B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31" y="1459131"/>
            <a:ext cx="4338486" cy="28973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9EF16E-D2BD-2807-3602-B4073BBEED50}"/>
              </a:ext>
            </a:extLst>
          </p:cNvPr>
          <p:cNvSpPr txBox="1"/>
          <p:nvPr/>
        </p:nvSpPr>
        <p:spPr>
          <a:xfrm>
            <a:off x="1228471" y="4510393"/>
            <a:ext cx="222160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100" dirty="0">
                <a:solidFill>
                  <a:srgbClr val="32363F"/>
                </a:solidFill>
                <a:latin typeface="Cambria Math"/>
                <a:ea typeface="Cambria Math"/>
                <a:sym typeface="Cambria Math"/>
              </a:rPr>
              <a:t>Phototherapy</a:t>
            </a:r>
            <a:endParaRPr lang="en-GH" sz="21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18DC0DE-744D-7B83-0996-812789B121A9}"/>
              </a:ext>
            </a:extLst>
          </p:cNvPr>
          <p:cNvSpPr/>
          <p:nvPr/>
        </p:nvSpPr>
        <p:spPr>
          <a:xfrm>
            <a:off x="5474901" y="4490358"/>
            <a:ext cx="2503562" cy="415498"/>
          </a:xfrm>
          <a:prstGeom prst="roundRect">
            <a:avLst/>
          </a:prstGeom>
          <a:solidFill>
            <a:schemeClr val="bg1"/>
          </a:solidFill>
          <a:ln>
            <a:solidFill>
              <a:srgbClr val="4DB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2AEFE4-66FD-7B9F-35F6-CFF8F658AE56}"/>
              </a:ext>
            </a:extLst>
          </p:cNvPr>
          <p:cNvSpPr txBox="1"/>
          <p:nvPr/>
        </p:nvSpPr>
        <p:spPr>
          <a:xfrm>
            <a:off x="4709021" y="4606288"/>
            <a:ext cx="244238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100" dirty="0">
                <a:solidFill>
                  <a:srgbClr val="32363F"/>
                </a:solidFill>
                <a:latin typeface="Cambria Math"/>
                <a:ea typeface="Cambria Math"/>
                <a:sym typeface="Cambria Math"/>
              </a:rPr>
              <a:t>Fiber Optic Blanket</a:t>
            </a:r>
            <a:endParaRPr lang="en-GH" sz="21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4778F9-EA4C-F1FD-825F-D8156147F203}"/>
              </a:ext>
            </a:extLst>
          </p:cNvPr>
          <p:cNvSpPr/>
          <p:nvPr/>
        </p:nvSpPr>
        <p:spPr>
          <a:xfrm>
            <a:off x="8787225" y="4738200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62B95A2E-3F99-5F9F-D2FB-0E0933BA22C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5337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94910C-B529-C24A-E742-830C99D5D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7" r="6702"/>
          <a:stretch/>
        </p:blipFill>
        <p:spPr>
          <a:xfrm>
            <a:off x="4562851" y="1477048"/>
            <a:ext cx="4502436" cy="28973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7E9E268-B43A-9C61-B5B9-45F9CDA42114}"/>
              </a:ext>
            </a:extLst>
          </p:cNvPr>
          <p:cNvSpPr/>
          <p:nvPr/>
        </p:nvSpPr>
        <p:spPr>
          <a:xfrm rot="195389">
            <a:off x="5666704" y="2743200"/>
            <a:ext cx="167426" cy="875764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14932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  <p:bldP spid="13" grpId="0" animBg="1"/>
      <p:bldP spid="14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HYPERBILIRUBINEMIA</a:t>
            </a:r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>
            <a:off x="0" y="1023225"/>
            <a:ext cx="5293500" cy="2003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897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Pts val="2053"/>
              <a:buFont typeface="Wingdings" panose="05000000000000000000" pitchFamily="2" charset="2"/>
              <a:buChar char="§"/>
            </a:pPr>
            <a:r>
              <a:rPr lang="en-US" sz="2053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lack the devices for early detection like bilirubin meters used in other countries.[4]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Pts val="605"/>
              <a:buFont typeface="Wingdings" panose="05000000000000000000" pitchFamily="2" charset="2"/>
              <a:buChar char="§"/>
            </a:pPr>
            <a:endParaRPr lang="en-US" sz="1720" dirty="0">
              <a:solidFill>
                <a:srgbClr val="45C6F5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Tx/>
              <a:buSzPts val="605"/>
              <a:buFont typeface="Wingdings" panose="05000000000000000000" pitchFamily="2" charset="2"/>
              <a:buChar char="§"/>
            </a:pPr>
            <a:endParaRPr lang="en-US" sz="1390" dirty="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700" y="1076225"/>
            <a:ext cx="3545700" cy="3512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2729ED-9003-2102-A378-A14A03AA465E}"/>
              </a:ext>
            </a:extLst>
          </p:cNvPr>
          <p:cNvSpPr txBox="1"/>
          <p:nvPr/>
        </p:nvSpPr>
        <p:spPr>
          <a:xfrm>
            <a:off x="-1" y="3026535"/>
            <a:ext cx="5009883" cy="1887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58974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Pts val="2053"/>
              <a:buFont typeface="Wingdings" panose="05000000000000000000" pitchFamily="2" charset="2"/>
              <a:buChar char="§"/>
            </a:pPr>
            <a:r>
              <a:rPr lang="en-US" sz="205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The aim of this project would be to automate the exchange transfusion process.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915A621-7ADD-6E04-381F-CA5F6A82DC6A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8A2D3A-BFB0-2DC6-C839-41975D194D1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870" y="904380"/>
            <a:ext cx="3857975" cy="36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311700" y="1278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EXCHANGE TRANSFUSION</a:t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311700" y="835275"/>
            <a:ext cx="5533800" cy="4719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2363F"/>
              </a:buClr>
              <a:buSzPts val="2400"/>
              <a:buFont typeface="Cambria Math"/>
              <a:buChar char="❏"/>
            </a:pPr>
            <a:r>
              <a:rPr lang="en" sz="24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Slow withdrawal of blood  usually through catheters inserted into a blood vessel [1]</a:t>
            </a:r>
            <a:endParaRPr sz="2400" dirty="0">
              <a:solidFill>
                <a:srgbClr val="32363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63F"/>
              </a:buClr>
              <a:buSzPts val="2400"/>
              <a:buFont typeface="Cambria Math"/>
              <a:buChar char="❏"/>
            </a:pPr>
            <a:r>
              <a:rPr lang="en" sz="24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Replacing it with fresh blood from a donor</a:t>
            </a:r>
            <a:endParaRPr sz="2400" dirty="0">
              <a:solidFill>
                <a:srgbClr val="32363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363F"/>
              </a:buClr>
              <a:buSzPts val="2400"/>
              <a:buFont typeface="Cambria Math"/>
              <a:buChar char="❏"/>
            </a:pPr>
            <a:r>
              <a:rPr lang="en" sz="24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Techniques for the blood exchange transfusion[2]</a:t>
            </a:r>
            <a:endParaRPr sz="2400" dirty="0">
              <a:solidFill>
                <a:srgbClr val="32363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45C6F5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6C02114-1B36-74CA-F434-D9783D7D857B}"/>
              </a:ext>
            </a:extLst>
          </p:cNvPr>
          <p:cNvSpPr/>
          <p:nvPr/>
        </p:nvSpPr>
        <p:spPr>
          <a:xfrm>
            <a:off x="7896803" y="4703006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30187BC-8A4E-EFA6-2C0D-7B93DBC80B9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B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2EC36A-5DB9-2910-DE2A-B7E1E892B069}"/>
              </a:ext>
            </a:extLst>
          </p:cNvPr>
          <p:cNvSpPr/>
          <p:nvPr/>
        </p:nvSpPr>
        <p:spPr>
          <a:xfrm>
            <a:off x="270458" y="1082498"/>
            <a:ext cx="4346972" cy="3580720"/>
          </a:xfrm>
          <a:prstGeom prst="rect">
            <a:avLst/>
          </a:prstGeom>
          <a:solidFill>
            <a:srgbClr val="4DB6AC"/>
          </a:solidFill>
          <a:ln>
            <a:solidFill>
              <a:srgbClr val="4DB6AC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878B4E-EAB9-1CF3-BFCA-E86D68237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9072" y="1249251"/>
            <a:ext cx="3792551" cy="3191563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44216DF-CCD8-EE7A-4EBB-6BB2636F06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4101" r="4101"/>
          <a:stretch>
            <a:fillRect/>
          </a:stretch>
        </p:blipFill>
        <p:spPr>
          <a:xfrm>
            <a:off x="4572000" y="1050440"/>
            <a:ext cx="4449157" cy="3638779"/>
          </a:xfr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0BC0BAA-3403-749C-5B2B-AD967D3747B7}"/>
              </a:ext>
            </a:extLst>
          </p:cNvPr>
          <p:cNvSpPr/>
          <p:nvPr/>
        </p:nvSpPr>
        <p:spPr>
          <a:xfrm flipH="1">
            <a:off x="819974" y="318985"/>
            <a:ext cx="2802837" cy="612293"/>
          </a:xfrm>
          <a:prstGeom prst="roundRect">
            <a:avLst/>
          </a:prstGeom>
          <a:ln>
            <a:solidFill>
              <a:srgbClr val="4DB6A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Dm sans" panose="020B0604020202020204" pitchFamily="2" charset="0"/>
              </a:rPr>
              <a:t>Single Catheter</a:t>
            </a:r>
            <a:endParaRPr lang="en-GH" sz="1800" dirty="0">
              <a:solidFill>
                <a:srgbClr val="000000"/>
              </a:solidFill>
              <a:latin typeface="Dm sans" panose="020B0604020202020204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0E14ED1-F610-A5C0-689A-B3D6CDA1A071}"/>
              </a:ext>
            </a:extLst>
          </p:cNvPr>
          <p:cNvSpPr/>
          <p:nvPr/>
        </p:nvSpPr>
        <p:spPr>
          <a:xfrm flipH="1">
            <a:off x="5183252" y="286632"/>
            <a:ext cx="2802837" cy="612293"/>
          </a:xfrm>
          <a:prstGeom prst="roundRect">
            <a:avLst/>
          </a:prstGeom>
          <a:ln>
            <a:solidFill>
              <a:srgbClr val="4DB6A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Dm sans" panose="020B0604020202020204" pitchFamily="2" charset="0"/>
              </a:rPr>
              <a:t>Double  Catheter</a:t>
            </a:r>
            <a:endParaRPr lang="en-GH" sz="1800" dirty="0">
              <a:solidFill>
                <a:srgbClr val="000000"/>
              </a:solidFill>
              <a:latin typeface="Dm sans" panose="020B0604020202020204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05533-7BA7-5AE0-0CD4-A9A75001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EF9B4EE-F014-6A69-02A0-9BF3CBE9AE7F}"/>
              </a:ext>
            </a:extLst>
          </p:cNvPr>
          <p:cNvSpPr/>
          <p:nvPr/>
        </p:nvSpPr>
        <p:spPr>
          <a:xfrm>
            <a:off x="8778512" y="4735140"/>
            <a:ext cx="242646" cy="25066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6628B82-0905-9036-4A2B-B3ACB51D3910}"/>
              </a:ext>
            </a:extLst>
          </p:cNvPr>
          <p:cNvSpPr txBox="1">
            <a:spLocks/>
          </p:cNvSpPr>
          <p:nvPr/>
        </p:nvSpPr>
        <p:spPr>
          <a:xfrm>
            <a:off x="8491283" y="4625448"/>
            <a:ext cx="548700" cy="45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pPr/>
              <a:t>8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6FEEA9-537D-CA4B-3114-277DFF4D7632}"/>
              </a:ext>
            </a:extLst>
          </p:cNvPr>
          <p:cNvSpPr/>
          <p:nvPr/>
        </p:nvSpPr>
        <p:spPr>
          <a:xfrm>
            <a:off x="7432498" y="2378778"/>
            <a:ext cx="1588659" cy="38594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0000"/>
                </a:solidFill>
                <a:latin typeface="Dm sans" panose="020B0604020202020204" pitchFamily="2" charset="0"/>
              </a:rPr>
              <a:t>OUT LINE</a:t>
            </a:r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271446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46" name="Google Shape;146;p19"/>
          <p:cNvSpPr txBox="1"/>
          <p:nvPr/>
        </p:nvSpPr>
        <p:spPr>
          <a:xfrm>
            <a:off x="79878" y="1669354"/>
            <a:ext cx="4706400" cy="3395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rgbClr val="32363F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2363F"/>
              </a:buClr>
              <a:buSzPts val="2400"/>
              <a:buFont typeface="Cambria Math"/>
              <a:buChar char="❏"/>
            </a:pPr>
            <a:r>
              <a:rPr lang="en" sz="24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This makes the procedure although a life-saving one seems unappealing.</a:t>
            </a:r>
            <a:endParaRPr sz="2400" dirty="0">
              <a:solidFill>
                <a:srgbClr val="32363F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79878" y="866622"/>
            <a:ext cx="4011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32363F"/>
              </a:buClr>
              <a:buSzPts val="2400"/>
              <a:buFont typeface="Cambria Math"/>
              <a:buChar char="❏"/>
            </a:pPr>
            <a:r>
              <a:rPr lang="en" sz="2400" dirty="0">
                <a:solidFill>
                  <a:srgbClr val="32363F"/>
                </a:solidFill>
                <a:latin typeface="Cambria Math"/>
                <a:ea typeface="Cambria Math"/>
                <a:cs typeface="Cambria Math"/>
                <a:sym typeface="Cambria Math"/>
              </a:rPr>
              <a:t>ET is a very tedious and time-consuming process.</a:t>
            </a:r>
            <a:endParaRPr dirty="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2" name="vid">
            <a:hlinkClick r:id="" action="ppaction://media"/>
            <a:extLst>
              <a:ext uri="{FF2B5EF4-FFF2-40B4-BE49-F238E27FC236}">
                <a16:creationId xmlns:a16="http://schemas.microsoft.com/office/drawing/2014/main" id="{A98BD981-7241-F1EC-61E0-1C6A4DAA30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26451" y="1387216"/>
            <a:ext cx="4673243" cy="26266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E0D4D4F-583B-0CBD-4D45-A68D7E624F22}"/>
              </a:ext>
            </a:extLst>
          </p:cNvPr>
          <p:cNvSpPr/>
          <p:nvPr/>
        </p:nvSpPr>
        <p:spPr>
          <a:xfrm>
            <a:off x="8772567" y="4740491"/>
            <a:ext cx="242646" cy="2178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660EA-E089-ACEC-DA76-56F1FAE1338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9579" y="46503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fld>
            <a:endParaRPr lang="en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2663</TotalTime>
  <Words>621</Words>
  <Application>Microsoft Office PowerPoint</Application>
  <PresentationFormat>On-screen Show (16:9)</PresentationFormat>
  <Paragraphs>187</Paragraphs>
  <Slides>25</Slides>
  <Notes>21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Cambria Math</vt:lpstr>
      <vt:lpstr>Calibri</vt:lpstr>
      <vt:lpstr>Open Sans</vt:lpstr>
      <vt:lpstr>PT Sans Narrow</vt:lpstr>
      <vt:lpstr>Wingdings</vt:lpstr>
      <vt:lpstr>Roboto</vt:lpstr>
      <vt:lpstr>Dm sans</vt:lpstr>
      <vt:lpstr>Tropic</vt:lpstr>
      <vt:lpstr>AUTOMATED NEONATAL EXCHANGE TRANSFUSION</vt:lpstr>
      <vt:lpstr>OUTLINE</vt:lpstr>
      <vt:lpstr>PowerPoint Presentation</vt:lpstr>
      <vt:lpstr>HYPERBILIRUBINEMIA</vt:lpstr>
      <vt:lpstr>EXISTING SOLUTIONS</vt:lpstr>
      <vt:lpstr>HYPERBILIRUBINEMIA</vt:lpstr>
      <vt:lpstr>EXCHANGE TRANSFUSION</vt:lpstr>
      <vt:lpstr>PowerPoint Presentation</vt:lpstr>
      <vt:lpstr>PROBLEM STATEMENT</vt:lpstr>
      <vt:lpstr>PROBLEM STATEMENT</vt:lpstr>
      <vt:lpstr>HISTORY</vt:lpstr>
      <vt:lpstr>Progression</vt:lpstr>
      <vt:lpstr>SCOPE OF THE PROJECT</vt:lpstr>
      <vt:lpstr>ANIMAL TESTING</vt:lpstr>
      <vt:lpstr>ANET 4.0 OBJECTIVES</vt:lpstr>
      <vt:lpstr>ANET 4.0 - MECHANICAL PART </vt:lpstr>
      <vt:lpstr>ANET 4.0 – BLOCK DIAGRAM</vt:lpstr>
      <vt:lpstr>SYSTEM ARCHITECTURE</vt:lpstr>
      <vt:lpstr>DETAILED ELECTRICAL CONNECTION</vt:lpstr>
      <vt:lpstr>3D MODEL</vt:lpstr>
      <vt:lpstr>The Next Steps…</vt:lpstr>
      <vt:lpstr>REFERENCES</vt:lpstr>
      <vt:lpstr>PowerPoint Presentation</vt:lpstr>
      <vt:lpstr>APPENDICES</vt:lpstr>
      <vt:lpstr>Statistics of Hyperbilirubinemia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NEONATAL EXCHANGE TRANSFUSION</dc:title>
  <dc:creator>Ameyaw Arthur Samuel</dc:creator>
  <cp:lastModifiedBy>SKA</cp:lastModifiedBy>
  <cp:revision>15</cp:revision>
  <dcterms:modified xsi:type="dcterms:W3CDTF">2023-04-06T21:17:27Z</dcterms:modified>
</cp:coreProperties>
</file>